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2147478650" r:id="rId5"/>
    <p:sldId id="2147478644" r:id="rId6"/>
    <p:sldId id="2147478642" r:id="rId7"/>
    <p:sldId id="302" r:id="rId8"/>
    <p:sldId id="305" r:id="rId9"/>
    <p:sldId id="306" r:id="rId10"/>
    <p:sldId id="2147478670" r:id="rId11"/>
    <p:sldId id="307" r:id="rId12"/>
    <p:sldId id="2147478671" r:id="rId13"/>
    <p:sldId id="310" r:id="rId14"/>
    <p:sldId id="311" r:id="rId15"/>
    <p:sldId id="312" r:id="rId16"/>
    <p:sldId id="313" r:id="rId17"/>
    <p:sldId id="314" r:id="rId18"/>
    <p:sldId id="315" r:id="rId19"/>
    <p:sldId id="317" r:id="rId20"/>
    <p:sldId id="318" r:id="rId21"/>
    <p:sldId id="316" r:id="rId22"/>
    <p:sldId id="304" r:id="rId23"/>
    <p:sldId id="319" r:id="rId24"/>
    <p:sldId id="320" r:id="rId25"/>
    <p:sldId id="321" r:id="rId26"/>
    <p:sldId id="322" r:id="rId27"/>
    <p:sldId id="323" r:id="rId28"/>
    <p:sldId id="324" r:id="rId29"/>
    <p:sldId id="325" r:id="rId30"/>
    <p:sldId id="2147478672" r:id="rId31"/>
    <p:sldId id="327" r:id="rId32"/>
    <p:sldId id="2147478673" r:id="rId33"/>
    <p:sldId id="329" r:id="rId34"/>
    <p:sldId id="21474786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319" userDrawn="1">
          <p15:clr>
            <a:srgbClr val="A4A3A4"/>
          </p15:clr>
        </p15:guide>
        <p15:guide id="3" pos="2683" userDrawn="1">
          <p15:clr>
            <a:srgbClr val="A4A3A4"/>
          </p15:clr>
        </p15:guide>
        <p15:guide id="4" pos="50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Matthews" initials="JM" lastIdx="3" clrIdx="0">
    <p:extLst>
      <p:ext uri="{19B8F6BF-5375-455C-9EA6-DF929625EA0E}">
        <p15:presenceInfo xmlns:p15="http://schemas.microsoft.com/office/powerpoint/2012/main" userId="S::Josh.Matthews@nationwide.co.uk::d3cc4f5d-2d57-4e35-94b7-a8fc088085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83D"/>
    <a:srgbClr val="011546"/>
    <a:srgbClr val="F2E9DB"/>
    <a:srgbClr val="34446B"/>
    <a:srgbClr val="FFFFFF"/>
    <a:srgbClr val="F7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8BC2D-6379-4B8E-90B9-A432BAE66EDD}" v="3" dt="2023-10-10T09:14:01.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5" autoAdjust="0"/>
    <p:restoredTop sz="97662"/>
  </p:normalViewPr>
  <p:slideViewPr>
    <p:cSldViewPr snapToGrid="0">
      <p:cViewPr varScale="1">
        <p:scale>
          <a:sx n="92" d="100"/>
          <a:sy n="92" d="100"/>
        </p:scale>
        <p:origin x="96" y="1554"/>
      </p:cViewPr>
      <p:guideLst>
        <p:guide pos="3840"/>
        <p:guide orient="horz" pos="2319"/>
        <p:guide pos="2683"/>
        <p:guide pos="5019"/>
      </p:guideLst>
    </p:cSldViewPr>
  </p:slideViewPr>
  <p:outlineViewPr>
    <p:cViewPr>
      <p:scale>
        <a:sx n="33" d="100"/>
        <a:sy n="33" d="100"/>
      </p:scale>
      <p:origin x="0" y="-15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ounders Grotesk" panose="020B0503030202060203"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ounders Grotesk" panose="020B0503030202060203" pitchFamily="34" charset="0"/>
              </a:defRPr>
            </a:lvl1pPr>
          </a:lstStyle>
          <a:p>
            <a:fld id="{15C87E19-61A0-D145-AE7B-69BCFD57211E}" type="datetimeFigureOut">
              <a:rPr lang="en-GB" smtClean="0"/>
              <a:pPr/>
              <a:t>24/10/2023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ounders Grotesk" panose="020B0503030202060203"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ounders Grotesk" panose="020B0503030202060203" pitchFamily="34" charset="0"/>
              </a:defRPr>
            </a:lvl1pPr>
          </a:lstStyle>
          <a:p>
            <a:fld id="{DB8DCEA0-E1A9-4340-85A7-BE6BB4A7AB1C}" type="slidenum">
              <a:rPr lang="en-GB" smtClean="0"/>
              <a:pPr/>
              <a:t>‹#›</a:t>
            </a:fld>
            <a:endParaRPr lang="en-GB" dirty="0"/>
          </a:p>
        </p:txBody>
      </p:sp>
    </p:spTree>
    <p:extLst>
      <p:ext uri="{BB962C8B-B14F-4D97-AF65-F5344CB8AC3E}">
        <p14:creationId xmlns:p14="http://schemas.microsoft.com/office/powerpoint/2010/main" val="78892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ounders Grotesk" panose="020B0503030202060203" pitchFamily="34" charset="0"/>
        <a:ea typeface="+mn-ea"/>
        <a:cs typeface="+mn-cs"/>
      </a:defRPr>
    </a:lvl1pPr>
    <a:lvl2pPr marL="457200" algn="l" defTabSz="914400" rtl="0" eaLnBrk="1" latinLnBrk="0" hangingPunct="1">
      <a:defRPr sz="1200" kern="1200">
        <a:solidFill>
          <a:schemeClr val="tx1"/>
        </a:solidFill>
        <a:latin typeface="Founders Grotesk" panose="020B0503030202060203" pitchFamily="34" charset="0"/>
        <a:ea typeface="+mn-ea"/>
        <a:cs typeface="+mn-cs"/>
      </a:defRPr>
    </a:lvl2pPr>
    <a:lvl3pPr marL="914400" algn="l" defTabSz="914400" rtl="0" eaLnBrk="1" latinLnBrk="0" hangingPunct="1">
      <a:defRPr sz="1200" kern="1200">
        <a:solidFill>
          <a:schemeClr val="tx1"/>
        </a:solidFill>
        <a:latin typeface="Founders Grotesk" panose="020B0503030202060203" pitchFamily="34" charset="0"/>
        <a:ea typeface="+mn-ea"/>
        <a:cs typeface="+mn-cs"/>
      </a:defRPr>
    </a:lvl3pPr>
    <a:lvl4pPr marL="1371600" algn="l" defTabSz="914400" rtl="0" eaLnBrk="1" latinLnBrk="0" hangingPunct="1">
      <a:defRPr sz="1200" kern="1200">
        <a:solidFill>
          <a:schemeClr val="tx1"/>
        </a:solidFill>
        <a:latin typeface="Founders Grotesk" panose="020B0503030202060203" pitchFamily="34" charset="0"/>
        <a:ea typeface="+mn-ea"/>
        <a:cs typeface="+mn-cs"/>
      </a:defRPr>
    </a:lvl4pPr>
    <a:lvl5pPr marL="1828800" algn="l" defTabSz="914400" rtl="0" eaLnBrk="1" latinLnBrk="0" hangingPunct="1">
      <a:defRPr sz="1200" kern="1200">
        <a:solidFill>
          <a:schemeClr val="tx1"/>
        </a:solidFill>
        <a:latin typeface="Founders Grotesk" panose="020B050303020206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8DCEA0-E1A9-4340-85A7-BE6BB4A7AB1C}" type="slidenum">
              <a:rPr lang="en-GB" smtClean="0"/>
              <a:pPr/>
              <a:t>31</a:t>
            </a:fld>
            <a:endParaRPr lang="en-GB" dirty="0"/>
          </a:p>
        </p:txBody>
      </p:sp>
    </p:spTree>
    <p:extLst>
      <p:ext uri="{BB962C8B-B14F-4D97-AF65-F5344CB8AC3E}">
        <p14:creationId xmlns:p14="http://schemas.microsoft.com/office/powerpoint/2010/main" val="1816976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bg1"/>
                </a:solidFill>
                <a:latin typeface="Editorial New"/>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5" name="Graphic 4">
            <a:extLst>
              <a:ext uri="{FF2B5EF4-FFF2-40B4-BE49-F238E27FC236}">
                <a16:creationId xmlns:a16="http://schemas.microsoft.com/office/drawing/2014/main" id="{85B2D35E-3835-59D7-9D4E-6F317B6053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1475" y="333375"/>
            <a:ext cx="2862897" cy="371835"/>
          </a:xfrm>
          <a:prstGeom prst="rect">
            <a:avLst/>
          </a:prstGeom>
        </p:spPr>
      </p:pic>
    </p:spTree>
    <p:extLst>
      <p:ext uri="{BB962C8B-B14F-4D97-AF65-F5344CB8AC3E}">
        <p14:creationId xmlns:p14="http://schemas.microsoft.com/office/powerpoint/2010/main" val="82929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sp>
        <p:nvSpPr>
          <p:cNvPr id="9" name="Text Placeholder 8">
            <a:extLst>
              <a:ext uri="{FF2B5EF4-FFF2-40B4-BE49-F238E27FC236}">
                <a16:creationId xmlns:a16="http://schemas.microsoft.com/office/drawing/2014/main" id="{C4FD8D20-293B-366E-05A2-927055645BB4}"/>
              </a:ext>
            </a:extLst>
          </p:cNvPr>
          <p:cNvSpPr>
            <a:spLocks noGrp="1"/>
          </p:cNvSpPr>
          <p:nvPr>
            <p:ph type="body" sz="quarter" idx="13" hasCustomPrompt="1"/>
          </p:nvPr>
        </p:nvSpPr>
        <p:spPr>
          <a:xfrm>
            <a:off x="874713" y="328001"/>
            <a:ext cx="9928225" cy="359999"/>
          </a:xfrm>
        </p:spPr>
        <p:txBody>
          <a:bodyPr/>
          <a:lstStyle>
            <a:lvl1pPr marL="0" indent="0">
              <a:buFontTx/>
              <a:buNone/>
              <a:defRPr sz="2800" b="0" i="0">
                <a:solidFill>
                  <a:schemeClr val="tx1"/>
                </a:solidFill>
                <a:latin typeface="Founders Grotesk" panose="020B0503030202060203" pitchFamily="34" charset="77"/>
              </a:defRPr>
            </a:lvl1pPr>
          </a:lstStyle>
          <a:p>
            <a:pPr lvl="0"/>
            <a:r>
              <a:rPr lang="en-GB" dirty="0"/>
              <a:t>Section number</a:t>
            </a:r>
          </a:p>
        </p:txBody>
      </p:sp>
      <p:pic>
        <p:nvPicPr>
          <p:cNvPr id="7" name="Graphic 6">
            <a:extLst>
              <a:ext uri="{FF2B5EF4-FFF2-40B4-BE49-F238E27FC236}">
                <a16:creationId xmlns:a16="http://schemas.microsoft.com/office/drawing/2014/main" id="{25644EE1-E89B-B87D-48E0-EEA8F2A31C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127888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EBC4-1E60-0AD8-6C80-577D28B01086}"/>
              </a:ext>
            </a:extLst>
          </p:cNvPr>
          <p:cNvSpPr>
            <a:spLocks noGrp="1"/>
          </p:cNvSpPr>
          <p:nvPr>
            <p:ph type="title"/>
          </p:nvPr>
        </p:nvSpPr>
        <p:spPr/>
        <p:txBody>
          <a:bodyPr/>
          <a:lstStyle>
            <a:lvl1pPr>
              <a:defRPr sz="2800">
                <a:latin typeface="Founders Grotesk Medium" panose="020B0603030202060203"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C0DBEB36-207B-FE0F-6D53-830FAFCE51BA}"/>
              </a:ext>
            </a:extLst>
          </p:cNvPr>
          <p:cNvSpPr>
            <a:spLocks noGrp="1"/>
          </p:cNvSpPr>
          <p:nvPr>
            <p:ph idx="1"/>
          </p:nvPr>
        </p:nvSpPr>
        <p:spPr>
          <a:xfrm>
            <a:off x="371475" y="1268413"/>
            <a:ext cx="11449050" cy="5014912"/>
          </a:xfrm>
        </p:spPr>
        <p:txBody>
          <a:bodyPr/>
          <a:lstStyle>
            <a:lvl1pPr>
              <a:defRPr sz="2400">
                <a:solidFill>
                  <a:schemeClr val="tx1"/>
                </a:solidFill>
              </a:defRPr>
            </a:lvl1pPr>
            <a:lvl2pPr>
              <a:defRPr sz="20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9BDEC754-4D0F-8EBD-7CDA-C6E3183F8BA1}"/>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04AA20E-4EF3-67A2-1BE0-CC1A87BDB175}"/>
              </a:ext>
            </a:extLst>
          </p:cNvPr>
          <p:cNvSpPr>
            <a:spLocks noGrp="1"/>
          </p:cNvSpPr>
          <p:nvPr>
            <p:ph type="sldNum" sz="quarter" idx="12"/>
          </p:nvPr>
        </p:nvSpPr>
        <p:spPr/>
        <p:txBody>
          <a:bodyPr/>
          <a:lstStyle/>
          <a:p>
            <a:fld id="{17BD8530-3730-5D40-B6D8-A37C988F2FCD}" type="slidenum">
              <a:rPr lang="en-US" smtClean="0"/>
              <a:t>‹#›</a:t>
            </a:fld>
            <a:endParaRPr lang="en-US"/>
          </a:p>
        </p:txBody>
      </p:sp>
      <p:pic>
        <p:nvPicPr>
          <p:cNvPr id="7" name="Graphic 6">
            <a:extLst>
              <a:ext uri="{FF2B5EF4-FFF2-40B4-BE49-F238E27FC236}">
                <a16:creationId xmlns:a16="http://schemas.microsoft.com/office/drawing/2014/main" id="{65CE3A3A-7B3B-3061-951D-9113CDB5BD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27328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2BEE-1CFD-AA72-699C-53F550340CA5}"/>
              </a:ext>
            </a:extLst>
          </p:cNvPr>
          <p:cNvSpPr>
            <a:spLocks noGrp="1"/>
          </p:cNvSpPr>
          <p:nvPr>
            <p:ph type="title"/>
          </p:nvPr>
        </p:nvSpPr>
        <p:spPr/>
        <p:txBody>
          <a:bodyPr/>
          <a:lstStyle/>
          <a:p>
            <a:r>
              <a:rPr lang="en-GB"/>
              <a:t>Click to edit Master title style</a:t>
            </a:r>
            <a:endParaRPr lang="en-US" dirty="0"/>
          </a:p>
        </p:txBody>
      </p:sp>
      <p:sp>
        <p:nvSpPr>
          <p:cNvPr id="4" name="Footer Placeholder 3">
            <a:extLst>
              <a:ext uri="{FF2B5EF4-FFF2-40B4-BE49-F238E27FC236}">
                <a16:creationId xmlns:a16="http://schemas.microsoft.com/office/drawing/2014/main" id="{23CC094A-3199-658B-0A71-49393924DE54}"/>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5" name="Slide Number Placeholder 4">
            <a:extLst>
              <a:ext uri="{FF2B5EF4-FFF2-40B4-BE49-F238E27FC236}">
                <a16:creationId xmlns:a16="http://schemas.microsoft.com/office/drawing/2014/main" id="{F6EE0BDC-40AA-CE9B-F911-5CD198236AEE}"/>
              </a:ext>
            </a:extLst>
          </p:cNvPr>
          <p:cNvSpPr>
            <a:spLocks noGrp="1"/>
          </p:cNvSpPr>
          <p:nvPr>
            <p:ph type="sldNum" sz="quarter" idx="12"/>
          </p:nvPr>
        </p:nvSpPr>
        <p:spPr/>
        <p:txBody>
          <a:bodyPr/>
          <a:lstStyle/>
          <a:p>
            <a:fld id="{17BD8530-3730-5D40-B6D8-A37C988F2FCD}" type="slidenum">
              <a:rPr lang="en-US" smtClean="0"/>
              <a:t>‹#›</a:t>
            </a:fld>
            <a:endParaRPr lang="en-US"/>
          </a:p>
        </p:txBody>
      </p:sp>
      <p:pic>
        <p:nvPicPr>
          <p:cNvPr id="6" name="Graphic 5">
            <a:extLst>
              <a:ext uri="{FF2B5EF4-FFF2-40B4-BE49-F238E27FC236}">
                <a16:creationId xmlns:a16="http://schemas.microsoft.com/office/drawing/2014/main" id="{A237038F-9C05-A5DC-4F4B-C9924AB96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426840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97B1A2-0E8E-773A-CE91-007432A456EB}"/>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4" name="Slide Number Placeholder 3">
            <a:extLst>
              <a:ext uri="{FF2B5EF4-FFF2-40B4-BE49-F238E27FC236}">
                <a16:creationId xmlns:a16="http://schemas.microsoft.com/office/drawing/2014/main" id="{14251ACF-B47B-C60A-29B1-F6EF419BC1F8}"/>
              </a:ext>
            </a:extLst>
          </p:cNvPr>
          <p:cNvSpPr>
            <a:spLocks noGrp="1"/>
          </p:cNvSpPr>
          <p:nvPr>
            <p:ph type="sldNum" sz="quarter" idx="12"/>
          </p:nvPr>
        </p:nvSpPr>
        <p:spPr/>
        <p:txBody>
          <a:bodyPr/>
          <a:lstStyle/>
          <a:p>
            <a:fld id="{17BD8530-3730-5D40-B6D8-A37C988F2FCD}" type="slidenum">
              <a:rPr lang="en-US" smtClean="0"/>
              <a:t>‹#›</a:t>
            </a:fld>
            <a:endParaRPr lang="en-US"/>
          </a:p>
        </p:txBody>
      </p:sp>
      <p:pic>
        <p:nvPicPr>
          <p:cNvPr id="5" name="Graphic 4">
            <a:extLst>
              <a:ext uri="{FF2B5EF4-FFF2-40B4-BE49-F238E27FC236}">
                <a16:creationId xmlns:a16="http://schemas.microsoft.com/office/drawing/2014/main" id="{E7A18729-01CF-E3B4-0664-78462A6955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403069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F2C4C33-D660-70CE-8CC6-0881B4888C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6000" y="3068638"/>
            <a:ext cx="4320000" cy="561085"/>
          </a:xfrm>
          <a:prstGeom prst="rect">
            <a:avLst/>
          </a:prstGeom>
        </p:spPr>
      </p:pic>
    </p:spTree>
    <p:extLst>
      <p:ext uri="{BB962C8B-B14F-4D97-AF65-F5344CB8AC3E}">
        <p14:creationId xmlns:p14="http://schemas.microsoft.com/office/powerpoint/2010/main" val="182217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E6AE693-9227-5414-1A91-11C32B4CFC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6000" y="3068637"/>
            <a:ext cx="4320015" cy="561085"/>
          </a:xfrm>
          <a:prstGeom prst="rect">
            <a:avLst/>
          </a:prstGeom>
        </p:spPr>
      </p:pic>
    </p:spTree>
    <p:extLst>
      <p:ext uri="{BB962C8B-B14F-4D97-AF65-F5344CB8AC3E}">
        <p14:creationId xmlns:p14="http://schemas.microsoft.com/office/powerpoint/2010/main" val="234532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age">
    <p:spTree>
      <p:nvGrpSpPr>
        <p:cNvPr id="1" name=""/>
        <p:cNvGrpSpPr/>
        <p:nvPr/>
      </p:nvGrpSpPr>
      <p:grpSpPr>
        <a:xfrm>
          <a:off x="0" y="0"/>
          <a:ext cx="0" cy="0"/>
          <a:chOff x="0" y="0"/>
          <a:chExt cx="0" cy="0"/>
        </a:xfrm>
      </p:grpSpPr>
      <p:pic>
        <p:nvPicPr>
          <p:cNvPr id="5" name="Picture 4" descr="16202 PPT BASES examples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4000" cy="6876000"/>
          </a:xfrm>
          <a:prstGeom prst="rect">
            <a:avLst/>
          </a:prstGeom>
        </p:spPr>
      </p:pic>
      <p:sp>
        <p:nvSpPr>
          <p:cNvPr id="9" name="Title 1"/>
          <p:cNvSpPr txBox="1">
            <a:spLocks/>
          </p:cNvSpPr>
          <p:nvPr userDrawn="1"/>
        </p:nvSpPr>
        <p:spPr>
          <a:xfrm>
            <a:off x="0" y="6504794"/>
            <a:ext cx="496597" cy="353209"/>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defRPr/>
            </a:pPr>
            <a:fld id="{10A33068-7D23-EA41-9F03-B5AC583287ED}" type="slidenum">
              <a:rPr lang="en-GB" altLang="en-US" sz="1000" smtClean="0">
                <a:solidFill>
                  <a:srgbClr val="073876"/>
                </a:solidFill>
                <a:latin typeface="NBS Light"/>
                <a:ea typeface="ＭＳ Ｐゴシック" panose="020B0600070205080204" pitchFamily="34" charset="-128"/>
                <a:cs typeface="NBS Light"/>
              </a:rPr>
              <a:t>‹#›</a:t>
            </a:fld>
            <a:endParaRPr lang="en-GB" altLang="en-US" sz="1000" dirty="0">
              <a:solidFill>
                <a:srgbClr val="073876"/>
              </a:solidFill>
              <a:latin typeface="NBS Light"/>
              <a:ea typeface="ＭＳ Ｐゴシック" panose="020B0600070205080204" pitchFamily="34" charset="-128"/>
              <a:cs typeface="NBS Light"/>
            </a:endParaRPr>
          </a:p>
        </p:txBody>
      </p:sp>
    </p:spTree>
    <p:extLst>
      <p:ext uri="{BB962C8B-B14F-4D97-AF65-F5344CB8AC3E}">
        <p14:creationId xmlns:p14="http://schemas.microsoft.com/office/powerpoint/2010/main" val="146437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Graphic 3">
            <a:extLst>
              <a:ext uri="{FF2B5EF4-FFF2-40B4-BE49-F238E27FC236}">
                <a16:creationId xmlns:a16="http://schemas.microsoft.com/office/drawing/2014/main" id="{4CE60EF0-BE26-6EF8-BABD-C3090FCE2A4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2862897" cy="371834"/>
          </a:xfrm>
          <a:prstGeom prst="rect">
            <a:avLst/>
          </a:prstGeom>
        </p:spPr>
      </p:pic>
    </p:spTree>
    <p:extLst>
      <p:ext uri="{BB962C8B-B14F-4D97-AF65-F5344CB8AC3E}">
        <p14:creationId xmlns:p14="http://schemas.microsoft.com/office/powerpoint/2010/main" val="161267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call out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268413"/>
            <a:ext cx="10442575" cy="5014912"/>
          </a:xfrm>
        </p:spPr>
        <p:txBody>
          <a:bodyPr anchor="t" anchorCtr="0"/>
          <a:lstStyle>
            <a:lvl1pPr algn="l">
              <a:defRPr sz="9600">
                <a:solidFill>
                  <a:schemeClr val="tx2"/>
                </a:solidFill>
                <a:latin typeface="Editorial New" panose="00000500000000000000" pitchFamily="50" charset="0"/>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80D76EEC-406D-87A8-C6AE-C342043076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181443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call out Plaque Blue">
    <p:bg>
      <p:bgPr>
        <a:solidFill>
          <a:schemeClr val="accent2">
            <a:alpha val="3015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268413"/>
            <a:ext cx="10766423" cy="5014912"/>
          </a:xfrm>
        </p:spPr>
        <p:txBody>
          <a:bodyPr anchor="t" anchorCtr="0"/>
          <a:lstStyle>
            <a:lvl1pPr algn="l">
              <a:defRPr sz="9600">
                <a:solidFill>
                  <a:schemeClr val="tx2"/>
                </a:solidFill>
                <a:latin typeface="Editorial New" panose="00000500000000000000" pitchFamily="50" charset="0"/>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15F5C80F-590A-2600-C0BC-C7C8B466C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382778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2708476" y="1268413"/>
            <a:ext cx="7454096" cy="5014912"/>
          </a:xfrm>
        </p:spPr>
        <p:txBody>
          <a:bodyPr anchor="t" anchorCtr="0"/>
          <a:lstStyle>
            <a:lvl1pPr algn="l">
              <a:defRPr sz="6000">
                <a:solidFill>
                  <a:schemeClr val="tx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5116C896-6977-7B70-03EC-D4930F3AE7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6744" y="188413"/>
            <a:ext cx="2160000" cy="2160000"/>
          </a:xfrm>
          <a:prstGeom prst="rect">
            <a:avLst/>
          </a:prstGeom>
        </p:spPr>
      </p:pic>
      <p:pic>
        <p:nvPicPr>
          <p:cNvPr id="7" name="Graphic 6">
            <a:extLst>
              <a:ext uri="{FF2B5EF4-FFF2-40B4-BE49-F238E27FC236}">
                <a16:creationId xmlns:a16="http://schemas.microsoft.com/office/drawing/2014/main" id="{FE0C7E36-5D61-B5A3-B510-9F61BD887D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379007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laque blue">
    <p:bg>
      <p:bgPr>
        <a:solidFill>
          <a:schemeClr val="accent2">
            <a:alpha val="30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2708476" y="1268413"/>
            <a:ext cx="7454096" cy="5014912"/>
          </a:xfrm>
        </p:spPr>
        <p:txBody>
          <a:bodyPr anchor="t" anchorCtr="0"/>
          <a:lstStyle>
            <a:lvl1pPr algn="l">
              <a:defRPr sz="6000">
                <a:solidFill>
                  <a:schemeClr val="tx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5116C896-6977-7B70-03EC-D4930F3AE7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6744" y="188413"/>
            <a:ext cx="2160000" cy="2160000"/>
          </a:xfrm>
          <a:prstGeom prst="rect">
            <a:avLst/>
          </a:prstGeom>
        </p:spPr>
      </p:pic>
      <p:pic>
        <p:nvPicPr>
          <p:cNvPr id="7" name="Graphic 6">
            <a:extLst>
              <a:ext uri="{FF2B5EF4-FFF2-40B4-BE49-F238E27FC236}">
                <a16:creationId xmlns:a16="http://schemas.microsoft.com/office/drawing/2014/main" id="{0C2F00EC-B034-6287-D002-B869E37FB8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220210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5" name="Graphic 4">
            <a:extLst>
              <a:ext uri="{FF2B5EF4-FFF2-40B4-BE49-F238E27FC236}">
                <a16:creationId xmlns:a16="http://schemas.microsoft.com/office/drawing/2014/main" id="{1A83CE91-347E-E3E4-2AB2-D9766AB87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2862897" cy="371834"/>
          </a:xfrm>
          <a:prstGeom prst="rect">
            <a:avLst/>
          </a:prstGeom>
        </p:spPr>
      </p:pic>
    </p:spTree>
    <p:extLst>
      <p:ext uri="{BB962C8B-B14F-4D97-AF65-F5344CB8AC3E}">
        <p14:creationId xmlns:p14="http://schemas.microsoft.com/office/powerpoint/2010/main" val="288883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4" name="Graphic 3">
            <a:extLst>
              <a:ext uri="{FF2B5EF4-FFF2-40B4-BE49-F238E27FC236}">
                <a16:creationId xmlns:a16="http://schemas.microsoft.com/office/drawing/2014/main" id="{31D62577-0676-8E39-2F94-F21DEBD0A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
        <p:nvSpPr>
          <p:cNvPr id="9" name="Text Placeholder 8">
            <a:extLst>
              <a:ext uri="{FF2B5EF4-FFF2-40B4-BE49-F238E27FC236}">
                <a16:creationId xmlns:a16="http://schemas.microsoft.com/office/drawing/2014/main" id="{C4FD8D20-293B-366E-05A2-927055645BB4}"/>
              </a:ext>
            </a:extLst>
          </p:cNvPr>
          <p:cNvSpPr>
            <a:spLocks noGrp="1"/>
          </p:cNvSpPr>
          <p:nvPr>
            <p:ph type="body" sz="quarter" idx="13" hasCustomPrompt="1"/>
          </p:nvPr>
        </p:nvSpPr>
        <p:spPr>
          <a:xfrm>
            <a:off x="874713" y="333377"/>
            <a:ext cx="9928225" cy="359999"/>
          </a:xfrm>
        </p:spPr>
        <p:txBody>
          <a:bodyPr/>
          <a:lstStyle>
            <a:lvl1pPr marL="0" indent="0">
              <a:buFontTx/>
              <a:buNone/>
              <a:defRPr sz="2800" b="0" i="0">
                <a:solidFill>
                  <a:schemeClr val="tx1"/>
                </a:solidFill>
                <a:latin typeface="Founders Grotesk" panose="020B0503030202060203" pitchFamily="34" charset="77"/>
              </a:defRPr>
            </a:lvl1pPr>
          </a:lstStyle>
          <a:p>
            <a:pPr lvl="0"/>
            <a:r>
              <a:rPr lang="en-GB" dirty="0"/>
              <a:t>Section number</a:t>
            </a:r>
          </a:p>
        </p:txBody>
      </p:sp>
    </p:spTree>
    <p:extLst>
      <p:ext uri="{BB962C8B-B14F-4D97-AF65-F5344CB8AC3E}">
        <p14:creationId xmlns:p14="http://schemas.microsoft.com/office/powerpoint/2010/main" val="6044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Clay - one li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3068639"/>
            <a:ext cx="9020849" cy="3214686"/>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sp>
        <p:nvSpPr>
          <p:cNvPr id="9" name="Text Placeholder 8">
            <a:extLst>
              <a:ext uri="{FF2B5EF4-FFF2-40B4-BE49-F238E27FC236}">
                <a16:creationId xmlns:a16="http://schemas.microsoft.com/office/drawing/2014/main" id="{C4FD8D20-293B-366E-05A2-927055645BB4}"/>
              </a:ext>
            </a:extLst>
          </p:cNvPr>
          <p:cNvSpPr>
            <a:spLocks noGrp="1"/>
          </p:cNvSpPr>
          <p:nvPr>
            <p:ph type="body" sz="quarter" idx="13" hasCustomPrompt="1"/>
          </p:nvPr>
        </p:nvSpPr>
        <p:spPr>
          <a:xfrm>
            <a:off x="874713" y="333377"/>
            <a:ext cx="9928225" cy="359999"/>
          </a:xfrm>
        </p:spPr>
        <p:txBody>
          <a:bodyPr/>
          <a:lstStyle>
            <a:lvl1pPr marL="0" indent="0">
              <a:buFontTx/>
              <a:buNone/>
              <a:defRPr sz="2800" b="0" i="0">
                <a:solidFill>
                  <a:schemeClr val="tx1"/>
                </a:solidFill>
                <a:latin typeface="Founders Grotesk" panose="020B0503030202060203" pitchFamily="34" charset="77"/>
              </a:defRPr>
            </a:lvl1pPr>
          </a:lstStyle>
          <a:p>
            <a:pPr lvl="0"/>
            <a:r>
              <a:rPr lang="en-GB" dirty="0"/>
              <a:t>Section number</a:t>
            </a:r>
          </a:p>
        </p:txBody>
      </p:sp>
      <p:pic>
        <p:nvPicPr>
          <p:cNvPr id="7" name="Graphic 6">
            <a:extLst>
              <a:ext uri="{FF2B5EF4-FFF2-40B4-BE49-F238E27FC236}">
                <a16:creationId xmlns:a16="http://schemas.microsoft.com/office/drawing/2014/main" id="{4C393860-FAC2-45A5-0E10-2237EDCFC6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43114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05FF4-E335-C4D1-4444-DDD1A10BEB3C}"/>
              </a:ext>
            </a:extLst>
          </p:cNvPr>
          <p:cNvSpPr>
            <a:spLocks noGrp="1"/>
          </p:cNvSpPr>
          <p:nvPr>
            <p:ph type="title"/>
          </p:nvPr>
        </p:nvSpPr>
        <p:spPr>
          <a:xfrm>
            <a:off x="371475" y="333988"/>
            <a:ext cx="10945813" cy="71975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6600C69-8058-3160-55A5-8E3F23D9CC5F}"/>
              </a:ext>
            </a:extLst>
          </p:cNvPr>
          <p:cNvSpPr>
            <a:spLocks noGrp="1"/>
          </p:cNvSpPr>
          <p:nvPr>
            <p:ph type="body" idx="1"/>
          </p:nvPr>
        </p:nvSpPr>
        <p:spPr>
          <a:xfrm>
            <a:off x="371475" y="1268413"/>
            <a:ext cx="11449050" cy="5014912"/>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884B9837-A600-D8F7-6F20-C0A7FA32E3B6}"/>
              </a:ext>
            </a:extLst>
          </p:cNvPr>
          <p:cNvSpPr>
            <a:spLocks noGrp="1"/>
          </p:cNvSpPr>
          <p:nvPr>
            <p:ph type="ftr" sz="quarter" idx="3"/>
          </p:nvPr>
        </p:nvSpPr>
        <p:spPr>
          <a:xfrm>
            <a:off x="6096000" y="6498000"/>
            <a:ext cx="5221288" cy="360000"/>
          </a:xfrm>
          <a:prstGeom prst="rect">
            <a:avLst/>
          </a:prstGeom>
        </p:spPr>
        <p:txBody>
          <a:bodyPr vert="horz" lIns="0" tIns="0" rIns="0" bIns="0" rtlCol="0" anchor="t" anchorCtr="0"/>
          <a:lstStyle>
            <a:lvl1pPr algn="r">
              <a:defRPr sz="1000" b="0" i="0">
                <a:solidFill>
                  <a:schemeClr val="tx1"/>
                </a:solidFill>
                <a:latin typeface="Founders Grotesk" panose="020B0503030202060203" pitchFamily="34" charset="77"/>
              </a:defRPr>
            </a:lvl1p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B648AC72-32B6-E350-F98E-DC874092F229}"/>
              </a:ext>
            </a:extLst>
          </p:cNvPr>
          <p:cNvSpPr>
            <a:spLocks noGrp="1"/>
          </p:cNvSpPr>
          <p:nvPr>
            <p:ph type="sldNum" sz="quarter" idx="4"/>
          </p:nvPr>
        </p:nvSpPr>
        <p:spPr>
          <a:xfrm>
            <a:off x="11317288" y="6497998"/>
            <a:ext cx="504824" cy="360000"/>
          </a:xfrm>
          <a:prstGeom prst="rect">
            <a:avLst/>
          </a:prstGeom>
        </p:spPr>
        <p:txBody>
          <a:bodyPr vert="horz" lIns="0" tIns="0" rIns="0" bIns="0" rtlCol="0" anchor="t" anchorCtr="0"/>
          <a:lstStyle>
            <a:lvl1pPr algn="r">
              <a:defRPr sz="1000" b="0" i="0">
                <a:solidFill>
                  <a:schemeClr val="tx2"/>
                </a:solidFill>
                <a:latin typeface="Founders Grotesk" panose="020B0503030202060203" pitchFamily="34" charset="77"/>
              </a:defRPr>
            </a:lvl1pPr>
          </a:lstStyle>
          <a:p>
            <a:fld id="{17BD8530-3730-5D40-B6D8-A37C988F2FCD}" type="slidenum">
              <a:rPr lang="en-US" smtClean="0"/>
              <a:pPr/>
              <a:t>‹#›</a:t>
            </a:fld>
            <a:endParaRPr lang="en-US" dirty="0"/>
          </a:p>
        </p:txBody>
      </p:sp>
    </p:spTree>
    <p:extLst>
      <p:ext uri="{BB962C8B-B14F-4D97-AF65-F5344CB8AC3E}">
        <p14:creationId xmlns:p14="http://schemas.microsoft.com/office/powerpoint/2010/main" val="385521690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3" r:id="rId3"/>
    <p:sldLayoutId id="2147483684" r:id="rId4"/>
    <p:sldLayoutId id="2147483685" r:id="rId5"/>
    <p:sldLayoutId id="2147483686" r:id="rId6"/>
    <p:sldLayoutId id="2147483673" r:id="rId7"/>
    <p:sldLayoutId id="2147483660" r:id="rId8"/>
    <p:sldLayoutId id="2147483676" r:id="rId9"/>
    <p:sldLayoutId id="2147483674" r:id="rId10"/>
    <p:sldLayoutId id="2147483650" r:id="rId11"/>
    <p:sldLayoutId id="2147483654" r:id="rId12"/>
    <p:sldLayoutId id="2147483655" r:id="rId13"/>
    <p:sldLayoutId id="2147483680" r:id="rId14"/>
    <p:sldLayoutId id="2147483681" r:id="rId15"/>
    <p:sldLayoutId id="2147483687" r:id="rId16"/>
  </p:sldLayoutIdLst>
  <p:hf hdr="0" dt="0"/>
  <p:txStyles>
    <p:titleStyle>
      <a:lvl1pPr algn="l" defTabSz="914400" rtl="0" eaLnBrk="1" latinLnBrk="0" hangingPunct="1">
        <a:lnSpc>
          <a:spcPct val="90000"/>
        </a:lnSpc>
        <a:spcBef>
          <a:spcPct val="0"/>
        </a:spcBef>
        <a:buNone/>
        <a:defRPr sz="2800" b="0" i="0" kern="1200">
          <a:solidFill>
            <a:schemeClr val="tx2"/>
          </a:solidFill>
          <a:latin typeface="Founders Grotesk Medium" panose="020B0503030202060203" pitchFamily="34" charset="77"/>
          <a:ea typeface="+mj-ea"/>
          <a:cs typeface="+mj-cs"/>
        </a:defRPr>
      </a:lvl1pPr>
    </p:titleStyle>
    <p:bodyStyle>
      <a:lvl1pPr marL="2286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2400" b="0" i="0" kern="1200">
          <a:solidFill>
            <a:schemeClr val="tx1"/>
          </a:solidFill>
          <a:latin typeface="Founders Grotesk" panose="020B0503030202060203" pitchFamily="34" charset="77"/>
          <a:ea typeface="+mn-ea"/>
          <a:cs typeface="+mn-cs"/>
        </a:defRPr>
      </a:lvl1pPr>
      <a:lvl2pPr marL="6858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2000" b="0" i="0" kern="1200">
          <a:solidFill>
            <a:schemeClr val="tx1"/>
          </a:solidFill>
          <a:latin typeface="Founders Grotesk" panose="020B0503030202060203" pitchFamily="34" charset="77"/>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b="0" i="0" kern="1200">
          <a:solidFill>
            <a:schemeClr val="tx1"/>
          </a:solidFill>
          <a:latin typeface="Founders Grotesk" panose="020B0503030202060203" pitchFamily="34" charset="77"/>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b="0" i="0" kern="1200">
          <a:solidFill>
            <a:schemeClr val="tx1"/>
          </a:solidFill>
          <a:latin typeface="Founders Grotesk" panose="020B0503030202060203" pitchFamily="34" charset="77"/>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b="0" i="0" kern="1200">
          <a:solidFill>
            <a:schemeClr val="tx1"/>
          </a:solidFill>
          <a:latin typeface="Founders Grotesk"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3840" userDrawn="1">
          <p15:clr>
            <a:srgbClr val="F26B43"/>
          </p15:clr>
        </p15:guide>
        <p15:guide id="3" pos="551" userDrawn="1">
          <p15:clr>
            <a:srgbClr val="F26B43"/>
          </p15:clr>
        </p15:guide>
        <p15:guide id="4" pos="7446" userDrawn="1">
          <p15:clr>
            <a:srgbClr val="F26B43"/>
          </p15:clr>
        </p15:guide>
        <p15:guide id="5" orient="horz" pos="210" userDrawn="1">
          <p15:clr>
            <a:srgbClr val="F26B43"/>
          </p15:clr>
        </p15:guide>
        <p15:guide id="6" orient="horz" pos="663" userDrawn="1">
          <p15:clr>
            <a:srgbClr val="F26B43"/>
          </p15:clr>
        </p15:guide>
        <p15:guide id="7" orient="horz" pos="3958" userDrawn="1">
          <p15:clr>
            <a:srgbClr val="F26B43"/>
          </p15:clr>
        </p15:guide>
        <p15:guide id="8" pos="234" userDrawn="1">
          <p15:clr>
            <a:srgbClr val="F26B43"/>
          </p15:clr>
        </p15:guide>
        <p15:guide id="9" orient="horz" pos="2568" userDrawn="1">
          <p15:clr>
            <a:srgbClr val="F26B43"/>
          </p15:clr>
        </p15:guide>
        <p15:guide id="10" orient="horz" pos="799" userDrawn="1">
          <p15:clr>
            <a:srgbClr val="F26B43"/>
          </p15:clr>
        </p15:guide>
        <p15:guide id="11" orient="horz" pos="1933" userDrawn="1">
          <p15:clr>
            <a:srgbClr val="F26B43"/>
          </p15:clr>
        </p15:guide>
        <p15:guide id="12" pos="71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934B-2ADE-2764-BAAD-A35269B6ABA2}"/>
              </a:ext>
            </a:extLst>
          </p:cNvPr>
          <p:cNvSpPr>
            <a:spLocks noGrp="1"/>
          </p:cNvSpPr>
          <p:nvPr>
            <p:ph type="ctrTitle"/>
          </p:nvPr>
        </p:nvSpPr>
        <p:spPr>
          <a:xfrm>
            <a:off x="874714" y="1898650"/>
            <a:ext cx="10944120" cy="2178050"/>
          </a:xfrm>
        </p:spPr>
        <p:txBody>
          <a:bodyPr/>
          <a:lstStyle/>
          <a:p>
            <a:r>
              <a:rPr lang="en-GB" dirty="0"/>
              <a:t>Coupa Supplier Portal (</a:t>
            </a:r>
            <a:r>
              <a:rPr lang="en-GB" dirty="0" err="1"/>
              <a:t>CSP</a:t>
            </a:r>
            <a:r>
              <a:rPr lang="en-GB" dirty="0"/>
              <a:t>) Training</a:t>
            </a:r>
          </a:p>
        </p:txBody>
      </p:sp>
      <p:sp>
        <p:nvSpPr>
          <p:cNvPr id="3" name="Subtitle 2">
            <a:extLst>
              <a:ext uri="{FF2B5EF4-FFF2-40B4-BE49-F238E27FC236}">
                <a16:creationId xmlns:a16="http://schemas.microsoft.com/office/drawing/2014/main" id="{52E0F543-6B2A-DE29-2BE4-9FDA5D5EA2DE}"/>
              </a:ext>
            </a:extLst>
          </p:cNvPr>
          <p:cNvSpPr>
            <a:spLocks noGrp="1"/>
          </p:cNvSpPr>
          <p:nvPr>
            <p:ph type="subTitle" idx="1"/>
          </p:nvPr>
        </p:nvSpPr>
        <p:spPr>
          <a:xfrm>
            <a:off x="874714" y="4076699"/>
            <a:ext cx="5325790" cy="2206625"/>
          </a:xfrm>
        </p:spPr>
        <p:txBody>
          <a:bodyPr/>
          <a:lstStyle/>
          <a:p>
            <a:r>
              <a:rPr lang="en-US" dirty="0"/>
              <a:t>Setting up your </a:t>
            </a:r>
            <a:r>
              <a:rPr lang="en-US" dirty="0" err="1"/>
              <a:t>CSP</a:t>
            </a:r>
            <a:r>
              <a:rPr lang="en-US" dirty="0"/>
              <a:t> account</a:t>
            </a:r>
          </a:p>
          <a:p>
            <a:endParaRPr lang="en-GB" dirty="0"/>
          </a:p>
        </p:txBody>
      </p:sp>
      <p:pic>
        <p:nvPicPr>
          <p:cNvPr id="7" name="Picture 6" descr="A computer with a red and blue logo&#10;&#10;Description automatically generated">
            <a:extLst>
              <a:ext uri="{FF2B5EF4-FFF2-40B4-BE49-F238E27FC236}">
                <a16:creationId xmlns:a16="http://schemas.microsoft.com/office/drawing/2014/main" id="{72392DCF-7AFA-B1B5-5E2B-BA6BB0F07F58}"/>
              </a:ext>
            </a:extLst>
          </p:cNvPr>
          <p:cNvPicPr>
            <a:picLocks noChangeAspect="1"/>
          </p:cNvPicPr>
          <p:nvPr/>
        </p:nvPicPr>
        <p:blipFill rotWithShape="1">
          <a:blip r:embed="rId2"/>
          <a:srcRect l="10366" t="9108" r="9688" b="1025"/>
          <a:stretch/>
        </p:blipFill>
        <p:spPr>
          <a:xfrm>
            <a:off x="6096000" y="3123345"/>
            <a:ext cx="5722834" cy="3620066"/>
          </a:xfrm>
          <a:prstGeom prst="rect">
            <a:avLst/>
          </a:prstGeom>
        </p:spPr>
      </p:pic>
    </p:spTree>
    <p:extLst>
      <p:ext uri="{BB962C8B-B14F-4D97-AF65-F5344CB8AC3E}">
        <p14:creationId xmlns:p14="http://schemas.microsoft.com/office/powerpoint/2010/main" val="148513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0C1B8B5B-395C-41AB-B30B-062200694F54}"/>
              </a:ext>
            </a:extLst>
          </p:cNvPr>
          <p:cNvSpPr txBox="1">
            <a:spLocks/>
          </p:cNvSpPr>
          <p:nvPr/>
        </p:nvSpPr>
        <p:spPr>
          <a:xfrm>
            <a:off x="371475" y="1188168"/>
            <a:ext cx="3152251" cy="2706687"/>
          </a:xfrm>
          <a:prstGeom prst="rect">
            <a:avLst/>
          </a:prstGeom>
          <a:solidFill>
            <a:srgbClr val="F2E9DB"/>
          </a:solidFill>
        </p:spPr>
        <p:txBody>
          <a:bodyPr vert="horz" lIns="180000" tIns="180000" rIns="180000" bIns="180000" rtlCol="0" anchor="ctr">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indent="-266700">
              <a:spcAft>
                <a:spcPts val="0"/>
              </a:spcAft>
            </a:pPr>
            <a:r>
              <a:rPr lang="en-US" altLang="zh-CN" sz="1400" noProof="1">
                <a:solidFill>
                  <a:srgbClr val="011546"/>
                </a:solidFill>
              </a:rPr>
              <a:t>1. 	Once you are logged into the CSP, </a:t>
            </a:r>
            <a:r>
              <a:rPr lang="en-US" sz="1400" dirty="0">
                <a:solidFill>
                  <a:srgbClr val="011546"/>
                </a:solidFill>
              </a:rPr>
              <a:t>click on </a:t>
            </a:r>
            <a:r>
              <a:rPr lang="en-US" altLang="zh-CN" sz="1400" dirty="0">
                <a:solidFill>
                  <a:srgbClr val="011546"/>
                </a:solidFill>
              </a:rPr>
              <a:t>Setup</a:t>
            </a:r>
            <a:r>
              <a:rPr lang="en-US" sz="1400" dirty="0">
                <a:solidFill>
                  <a:srgbClr val="011546"/>
                </a:solidFill>
              </a:rPr>
              <a:t> in the top menu.</a:t>
            </a:r>
            <a:br>
              <a:rPr lang="en-US" sz="1400" dirty="0">
                <a:solidFill>
                  <a:srgbClr val="011546"/>
                </a:solidFill>
              </a:rPr>
            </a:br>
            <a:br>
              <a:rPr lang="en-US" sz="1400" dirty="0">
                <a:solidFill>
                  <a:srgbClr val="011546"/>
                </a:solidFill>
              </a:rPr>
            </a:br>
            <a:r>
              <a:rPr lang="en-US" altLang="zh-CN" sz="1400" noProof="1">
                <a:solidFill>
                  <a:srgbClr val="011546"/>
                </a:solidFill>
              </a:rPr>
              <a:t>Then click on </a:t>
            </a:r>
            <a:br>
              <a:rPr lang="en-US" altLang="zh-CN" sz="1400" noProof="1">
                <a:solidFill>
                  <a:srgbClr val="011546"/>
                </a:solidFill>
              </a:rPr>
            </a:br>
            <a:r>
              <a:rPr lang="en-US" altLang="zh-CN" sz="1400" b="1" noProof="1">
                <a:solidFill>
                  <a:srgbClr val="011546"/>
                </a:solidFill>
              </a:rPr>
              <a:t>Legal Entity Setup</a:t>
            </a:r>
            <a:r>
              <a:rPr lang="en-US" altLang="zh-CN" sz="1400" noProof="1">
                <a:solidFill>
                  <a:srgbClr val="011546"/>
                </a:solidFill>
              </a:rPr>
              <a:t>. </a:t>
            </a:r>
            <a:endParaRPr lang="en-US" altLang="zh-CN" sz="1400" dirty="0">
              <a:solidFill>
                <a:srgbClr val="011546"/>
              </a:solidFill>
            </a:endParaRPr>
          </a:p>
        </p:txBody>
      </p:sp>
      <p:pic>
        <p:nvPicPr>
          <p:cNvPr id="12" name="Picture 11">
            <a:extLst>
              <a:ext uri="{FF2B5EF4-FFF2-40B4-BE49-F238E27FC236}">
                <a16:creationId xmlns:a16="http://schemas.microsoft.com/office/drawing/2014/main" id="{F2BBC9CF-B85D-4D5D-8CB6-7AB6E21C1AE1}"/>
              </a:ext>
            </a:extLst>
          </p:cNvPr>
          <p:cNvPicPr>
            <a:picLocks noChangeAspect="1"/>
          </p:cNvPicPr>
          <p:nvPr/>
        </p:nvPicPr>
        <p:blipFill>
          <a:blip r:embed="rId2"/>
          <a:stretch>
            <a:fillRect/>
          </a:stretch>
        </p:blipFill>
        <p:spPr>
          <a:xfrm>
            <a:off x="3713920" y="1188165"/>
            <a:ext cx="6401759" cy="3828452"/>
          </a:xfrm>
          <a:prstGeom prst="rect">
            <a:avLst/>
          </a:prstGeom>
          <a:ln>
            <a:solidFill>
              <a:schemeClr val="tx1"/>
            </a:solidFill>
          </a:ln>
        </p:spPr>
      </p:pic>
      <p:pic>
        <p:nvPicPr>
          <p:cNvPr id="13" name="Picture 12">
            <a:extLst>
              <a:ext uri="{FF2B5EF4-FFF2-40B4-BE49-F238E27FC236}">
                <a16:creationId xmlns:a16="http://schemas.microsoft.com/office/drawing/2014/main" id="{50CF1F73-5C07-4309-BB99-CB966DEFC98F}"/>
              </a:ext>
            </a:extLst>
          </p:cNvPr>
          <p:cNvPicPr>
            <a:picLocks noChangeAspect="1"/>
          </p:cNvPicPr>
          <p:nvPr/>
        </p:nvPicPr>
        <p:blipFill>
          <a:blip r:embed="rId3"/>
          <a:stretch>
            <a:fillRect/>
          </a:stretch>
        </p:blipFill>
        <p:spPr>
          <a:xfrm>
            <a:off x="4963949" y="3125323"/>
            <a:ext cx="4412146" cy="1723339"/>
          </a:xfrm>
          <a:prstGeom prst="rect">
            <a:avLst/>
          </a:prstGeom>
        </p:spPr>
      </p:pic>
      <p:pic>
        <p:nvPicPr>
          <p:cNvPr id="14" name="Picture 13">
            <a:extLst>
              <a:ext uri="{FF2B5EF4-FFF2-40B4-BE49-F238E27FC236}">
                <a16:creationId xmlns:a16="http://schemas.microsoft.com/office/drawing/2014/main" id="{64B98424-0972-4C6B-8C1C-C801CAD3725B}"/>
              </a:ext>
            </a:extLst>
          </p:cNvPr>
          <p:cNvPicPr>
            <a:picLocks noChangeAspect="1"/>
          </p:cNvPicPr>
          <p:nvPr/>
        </p:nvPicPr>
        <p:blipFill>
          <a:blip r:embed="rId4"/>
          <a:stretch>
            <a:fillRect/>
          </a:stretch>
        </p:blipFill>
        <p:spPr>
          <a:xfrm>
            <a:off x="5071181" y="4392577"/>
            <a:ext cx="4640477" cy="372662"/>
          </a:xfrm>
          <a:prstGeom prst="rect">
            <a:avLst/>
          </a:prstGeom>
        </p:spPr>
      </p:pic>
      <p:sp>
        <p:nvSpPr>
          <p:cNvPr id="7" name="Rectangle 6">
            <a:extLst>
              <a:ext uri="{FF2B5EF4-FFF2-40B4-BE49-F238E27FC236}">
                <a16:creationId xmlns:a16="http://schemas.microsoft.com/office/drawing/2014/main" id="{E9513AB0-2CD2-4387-A3A6-27D83B772A12}"/>
              </a:ext>
            </a:extLst>
          </p:cNvPr>
          <p:cNvSpPr/>
          <p:nvPr/>
        </p:nvSpPr>
        <p:spPr>
          <a:xfrm>
            <a:off x="3713920" y="2885106"/>
            <a:ext cx="1400175" cy="24677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B011CC35-0F24-C744-6817-718A552E346E}"/>
              </a:ext>
            </a:extLst>
          </p:cNvPr>
          <p:cNvSpPr>
            <a:spLocks noGrp="1"/>
          </p:cNvSpPr>
          <p:nvPr>
            <p:ph type="title"/>
          </p:nvPr>
        </p:nvSpPr>
        <p:spPr/>
        <p:txBody>
          <a:bodyPr/>
          <a:lstStyle/>
          <a:p>
            <a:r>
              <a:rPr lang="en-GB" dirty="0"/>
              <a:t>Setting up Legal Entity Information</a:t>
            </a:r>
          </a:p>
        </p:txBody>
      </p:sp>
      <p:sp>
        <p:nvSpPr>
          <p:cNvPr id="4" name="Footer Placeholder 3">
            <a:extLst>
              <a:ext uri="{FF2B5EF4-FFF2-40B4-BE49-F238E27FC236}">
                <a16:creationId xmlns:a16="http://schemas.microsoft.com/office/drawing/2014/main" id="{2E978F18-AD26-6325-8458-198D0E260F13}"/>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5" name="Slide Number Placeholder 4">
            <a:extLst>
              <a:ext uri="{FF2B5EF4-FFF2-40B4-BE49-F238E27FC236}">
                <a16:creationId xmlns:a16="http://schemas.microsoft.com/office/drawing/2014/main" id="{793167D2-4120-0AA2-E5BA-A33123780AE5}"/>
              </a:ext>
            </a:extLst>
          </p:cNvPr>
          <p:cNvSpPr>
            <a:spLocks noGrp="1"/>
          </p:cNvSpPr>
          <p:nvPr>
            <p:ph type="sldNum" sz="quarter" idx="12"/>
          </p:nvPr>
        </p:nvSpPr>
        <p:spPr/>
        <p:txBody>
          <a:bodyPr/>
          <a:lstStyle/>
          <a:p>
            <a:fld id="{17BD8530-3730-5D40-B6D8-A37C988F2FCD}" type="slidenum">
              <a:rPr lang="en-US" smtClean="0"/>
              <a:t>10</a:t>
            </a:fld>
            <a:endParaRPr lang="en-US"/>
          </a:p>
        </p:txBody>
      </p:sp>
    </p:spTree>
    <p:extLst>
      <p:ext uri="{BB962C8B-B14F-4D97-AF65-F5344CB8AC3E}">
        <p14:creationId xmlns:p14="http://schemas.microsoft.com/office/powerpoint/2010/main" val="129795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C144C0-0E15-4581-BA92-8316D0A017F4}"/>
              </a:ext>
            </a:extLst>
          </p:cNvPr>
          <p:cNvSpPr txBox="1">
            <a:spLocks/>
          </p:cNvSpPr>
          <p:nvPr/>
        </p:nvSpPr>
        <p:spPr>
          <a:xfrm>
            <a:off x="360000" y="5442093"/>
            <a:ext cx="10957288" cy="962385"/>
          </a:xfrm>
          <a:prstGeom prst="rect">
            <a:avLst/>
          </a:prstGeom>
          <a:solidFill>
            <a:schemeClr val="tx1"/>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600" b="0" dirty="0">
                <a:solidFill>
                  <a:schemeClr val="bg1"/>
                </a:solidFill>
              </a:rPr>
              <a:t>Please </a:t>
            </a:r>
            <a:r>
              <a:rPr lang="en-US" sz="1600" dirty="0">
                <a:solidFill>
                  <a:schemeClr val="bg1"/>
                </a:solidFill>
              </a:rPr>
              <a:t>NOTE</a:t>
            </a:r>
            <a:r>
              <a:rPr lang="en-US" sz="1600" b="0" dirty="0">
                <a:solidFill>
                  <a:schemeClr val="bg1"/>
                </a:solidFill>
              </a:rPr>
              <a:t>: </a:t>
            </a:r>
          </a:p>
          <a:p>
            <a:pPr>
              <a:spcAft>
                <a:spcPts val="0"/>
              </a:spcAft>
            </a:pPr>
            <a:r>
              <a:rPr lang="en-GB" sz="1600" b="0" dirty="0">
                <a:solidFill>
                  <a:schemeClr val="bg1"/>
                </a:solidFill>
              </a:rPr>
              <a:t>All data used in the Legal Entity structure goes on to the legal invoice that Coupa produces. Please ensure this information is accurate</a:t>
            </a:r>
            <a:r>
              <a:rPr lang="en-US" sz="1600" b="0" dirty="0">
                <a:solidFill>
                  <a:schemeClr val="bg1"/>
                </a:solidFill>
              </a:rPr>
              <a:t>.</a:t>
            </a:r>
          </a:p>
        </p:txBody>
      </p:sp>
      <p:sp>
        <p:nvSpPr>
          <p:cNvPr id="4" name="Text Placeholder 2">
            <a:extLst>
              <a:ext uri="{FF2B5EF4-FFF2-40B4-BE49-F238E27FC236}">
                <a16:creationId xmlns:a16="http://schemas.microsoft.com/office/drawing/2014/main" id="{B2137369-BE2D-436C-970A-80EBAECCD4A4}"/>
              </a:ext>
            </a:extLst>
          </p:cNvPr>
          <p:cNvSpPr txBox="1">
            <a:spLocks/>
          </p:cNvSpPr>
          <p:nvPr/>
        </p:nvSpPr>
        <p:spPr>
          <a:xfrm>
            <a:off x="360000" y="950400"/>
            <a:ext cx="3280391" cy="622358"/>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Aft>
                <a:spcPts val="0"/>
              </a:spcAft>
            </a:pPr>
            <a:r>
              <a:rPr lang="en-US" altLang="zh-CN" sz="1200" b="0" noProof="1">
                <a:solidFill>
                  <a:srgbClr val="011546"/>
                </a:solidFill>
              </a:rPr>
              <a:t>2.	</a:t>
            </a:r>
            <a:r>
              <a:rPr lang="en-US" altLang="zh-CN" sz="1200" b="0">
                <a:solidFill>
                  <a:srgbClr val="011546"/>
                </a:solidFill>
              </a:rPr>
              <a:t>Then click on</a:t>
            </a:r>
            <a:br>
              <a:rPr lang="en-US" altLang="zh-CN" sz="1200" b="0">
                <a:solidFill>
                  <a:srgbClr val="011546"/>
                </a:solidFill>
              </a:rPr>
            </a:br>
            <a:r>
              <a:rPr lang="en-US" altLang="zh-CN" sz="1200">
                <a:solidFill>
                  <a:srgbClr val="011546"/>
                </a:solidFill>
              </a:rPr>
              <a:t>Add Legal Entity. </a:t>
            </a:r>
          </a:p>
        </p:txBody>
      </p:sp>
      <p:pic>
        <p:nvPicPr>
          <p:cNvPr id="5" name="Picture 4">
            <a:extLst>
              <a:ext uri="{FF2B5EF4-FFF2-40B4-BE49-F238E27FC236}">
                <a16:creationId xmlns:a16="http://schemas.microsoft.com/office/drawing/2014/main" id="{1E59E0D3-A724-4741-BF14-BFA37AEB0D55}"/>
              </a:ext>
            </a:extLst>
          </p:cNvPr>
          <p:cNvPicPr>
            <a:picLocks noChangeAspect="1"/>
          </p:cNvPicPr>
          <p:nvPr/>
        </p:nvPicPr>
        <p:blipFill>
          <a:blip r:embed="rId2"/>
          <a:stretch>
            <a:fillRect/>
          </a:stretch>
        </p:blipFill>
        <p:spPr>
          <a:xfrm>
            <a:off x="3849001" y="950400"/>
            <a:ext cx="6401759" cy="3828452"/>
          </a:xfrm>
          <a:prstGeom prst="rect">
            <a:avLst/>
          </a:prstGeom>
          <a:ln>
            <a:solidFill>
              <a:schemeClr val="tx1"/>
            </a:solidFill>
          </a:ln>
        </p:spPr>
      </p:pic>
      <p:pic>
        <p:nvPicPr>
          <p:cNvPr id="6" name="Picture 5">
            <a:extLst>
              <a:ext uri="{FF2B5EF4-FFF2-40B4-BE49-F238E27FC236}">
                <a16:creationId xmlns:a16="http://schemas.microsoft.com/office/drawing/2014/main" id="{5868E2BB-1580-4F69-91A7-7E57B96E2011}"/>
              </a:ext>
            </a:extLst>
          </p:cNvPr>
          <p:cNvPicPr>
            <a:picLocks noChangeAspect="1"/>
          </p:cNvPicPr>
          <p:nvPr/>
        </p:nvPicPr>
        <p:blipFill>
          <a:blip r:embed="rId3"/>
          <a:stretch>
            <a:fillRect/>
          </a:stretch>
        </p:blipFill>
        <p:spPr>
          <a:xfrm>
            <a:off x="5060466" y="2653194"/>
            <a:ext cx="4977151" cy="1960370"/>
          </a:xfrm>
          <a:prstGeom prst="rect">
            <a:avLst/>
          </a:prstGeom>
          <a:ln>
            <a:solidFill>
              <a:srgbClr val="011546"/>
            </a:solidFill>
          </a:ln>
        </p:spPr>
      </p:pic>
      <p:sp>
        <p:nvSpPr>
          <p:cNvPr id="8" name="Rectangle 7">
            <a:extLst>
              <a:ext uri="{FF2B5EF4-FFF2-40B4-BE49-F238E27FC236}">
                <a16:creationId xmlns:a16="http://schemas.microsoft.com/office/drawing/2014/main" id="{97EFB4E2-95D3-4227-9091-B4ED2F528787}"/>
              </a:ext>
            </a:extLst>
          </p:cNvPr>
          <p:cNvSpPr/>
          <p:nvPr/>
        </p:nvSpPr>
        <p:spPr>
          <a:xfrm>
            <a:off x="9285142" y="1989953"/>
            <a:ext cx="752475" cy="28575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ooter Placeholder 9">
            <a:extLst>
              <a:ext uri="{FF2B5EF4-FFF2-40B4-BE49-F238E27FC236}">
                <a16:creationId xmlns:a16="http://schemas.microsoft.com/office/drawing/2014/main" id="{AEE49B91-1277-FD87-F4FD-53C13B348007}"/>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1" name="Slide Number Placeholder 10">
            <a:extLst>
              <a:ext uri="{FF2B5EF4-FFF2-40B4-BE49-F238E27FC236}">
                <a16:creationId xmlns:a16="http://schemas.microsoft.com/office/drawing/2014/main" id="{00099632-31D9-AE25-085C-B0BB645B6A40}"/>
              </a:ext>
            </a:extLst>
          </p:cNvPr>
          <p:cNvSpPr>
            <a:spLocks noGrp="1"/>
          </p:cNvSpPr>
          <p:nvPr>
            <p:ph type="sldNum" sz="quarter" idx="12"/>
          </p:nvPr>
        </p:nvSpPr>
        <p:spPr/>
        <p:txBody>
          <a:bodyPr/>
          <a:lstStyle/>
          <a:p>
            <a:fld id="{17BD8530-3730-5D40-B6D8-A37C988F2FCD}" type="slidenum">
              <a:rPr lang="en-US" smtClean="0"/>
              <a:t>11</a:t>
            </a:fld>
            <a:endParaRPr lang="en-US"/>
          </a:p>
        </p:txBody>
      </p:sp>
      <p:sp>
        <p:nvSpPr>
          <p:cNvPr id="12" name="Title 2">
            <a:extLst>
              <a:ext uri="{FF2B5EF4-FFF2-40B4-BE49-F238E27FC236}">
                <a16:creationId xmlns:a16="http://schemas.microsoft.com/office/drawing/2014/main" id="{97F0FEEF-C748-0259-A990-BC389B7AE468}"/>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388839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109DC-52A4-43FD-842F-C56F2CC77018}"/>
              </a:ext>
            </a:extLst>
          </p:cNvPr>
          <p:cNvSpPr txBox="1">
            <a:spLocks/>
          </p:cNvSpPr>
          <p:nvPr/>
        </p:nvSpPr>
        <p:spPr>
          <a:xfrm>
            <a:off x="359999" y="950400"/>
            <a:ext cx="2809227" cy="2394586"/>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Aft>
                <a:spcPts val="0"/>
              </a:spcAft>
              <a:buAutoNum type="arabicPeriod" startAt="3"/>
            </a:pPr>
            <a:r>
              <a:rPr lang="en-US" sz="1400" b="0" dirty="0">
                <a:solidFill>
                  <a:srgbClr val="011546"/>
                </a:solidFill>
              </a:rPr>
              <a:t>Enter the </a:t>
            </a:r>
            <a:r>
              <a:rPr lang="en-US" sz="1400" dirty="0">
                <a:solidFill>
                  <a:srgbClr val="011546"/>
                </a:solidFill>
              </a:rPr>
              <a:t>Legal Entity Name </a:t>
            </a:r>
            <a:r>
              <a:rPr lang="en-US" sz="1400" b="0" dirty="0">
                <a:solidFill>
                  <a:srgbClr val="011546"/>
                </a:solidFill>
              </a:rPr>
              <a:t>for your company and select the </a:t>
            </a:r>
            <a:r>
              <a:rPr lang="en-US" sz="1400" dirty="0">
                <a:solidFill>
                  <a:srgbClr val="011546"/>
                </a:solidFill>
              </a:rPr>
              <a:t>Country</a:t>
            </a:r>
            <a:r>
              <a:rPr lang="en-US" sz="1400" b="0" dirty="0">
                <a:solidFill>
                  <a:srgbClr val="011546"/>
                </a:solidFill>
              </a:rPr>
              <a:t>. Then click </a:t>
            </a:r>
            <a:r>
              <a:rPr lang="en-US" altLang="zh-CN" sz="1400" dirty="0">
                <a:solidFill>
                  <a:srgbClr val="011546"/>
                </a:solidFill>
              </a:rPr>
              <a:t>Continue.</a:t>
            </a:r>
          </a:p>
        </p:txBody>
      </p:sp>
      <p:grpSp>
        <p:nvGrpSpPr>
          <p:cNvPr id="4" name="Group 3">
            <a:extLst>
              <a:ext uri="{FF2B5EF4-FFF2-40B4-BE49-F238E27FC236}">
                <a16:creationId xmlns:a16="http://schemas.microsoft.com/office/drawing/2014/main" id="{07AF9A31-712D-49DC-B463-BC6C373B2078}"/>
              </a:ext>
            </a:extLst>
          </p:cNvPr>
          <p:cNvGrpSpPr/>
          <p:nvPr/>
        </p:nvGrpSpPr>
        <p:grpSpPr>
          <a:xfrm>
            <a:off x="3428289" y="950400"/>
            <a:ext cx="6676097" cy="3865865"/>
            <a:chOff x="4091817" y="1041663"/>
            <a:chExt cx="6897800" cy="4046711"/>
          </a:xfrm>
        </p:grpSpPr>
        <p:sp>
          <p:nvSpPr>
            <p:cNvPr id="5" name="Rectangle 4">
              <a:extLst>
                <a:ext uri="{FF2B5EF4-FFF2-40B4-BE49-F238E27FC236}">
                  <a16:creationId xmlns:a16="http://schemas.microsoft.com/office/drawing/2014/main" id="{EEED5634-1394-4F58-995E-7CC08C941C4C}"/>
                </a:ext>
              </a:extLst>
            </p:cNvPr>
            <p:cNvSpPr/>
            <p:nvPr/>
          </p:nvSpPr>
          <p:spPr>
            <a:xfrm>
              <a:off x="6211911" y="2807594"/>
              <a:ext cx="1609859" cy="7135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a:solidFill>
                  <a:schemeClr val="tx1"/>
                </a:solidFill>
              </a:endParaRPr>
            </a:p>
          </p:txBody>
        </p:sp>
        <p:pic>
          <p:nvPicPr>
            <p:cNvPr id="6" name="Picture 5">
              <a:extLst>
                <a:ext uri="{FF2B5EF4-FFF2-40B4-BE49-F238E27FC236}">
                  <a16:creationId xmlns:a16="http://schemas.microsoft.com/office/drawing/2014/main" id="{1D7615F4-B291-4CE7-BAC7-2FBF3BD002AA}"/>
                </a:ext>
              </a:extLst>
            </p:cNvPr>
            <p:cNvPicPr>
              <a:picLocks noChangeAspect="1"/>
            </p:cNvPicPr>
            <p:nvPr/>
          </p:nvPicPr>
          <p:blipFill rotWithShape="1">
            <a:blip r:embed="rId2">
              <a:extLst>
                <a:ext uri="{28A0092B-C50C-407E-A947-70E740481C1C}">
                  <a14:useLocalDpi xmlns:a14="http://schemas.microsoft.com/office/drawing/2010/main" val="0"/>
                </a:ext>
              </a:extLst>
            </a:blip>
            <a:srcRect l="3784" t="4143" r="1623" b="4692"/>
            <a:stretch/>
          </p:blipFill>
          <p:spPr>
            <a:xfrm>
              <a:off x="4091817" y="1041663"/>
              <a:ext cx="6897800" cy="4046711"/>
            </a:xfrm>
            <a:prstGeom prst="rect">
              <a:avLst/>
            </a:prstGeom>
            <a:ln>
              <a:solidFill>
                <a:srgbClr val="00338D"/>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38CEF1D4-6FB3-453A-A898-F76AD9B5924B}"/>
                </a:ext>
              </a:extLst>
            </p:cNvPr>
            <p:cNvSpPr/>
            <p:nvPr/>
          </p:nvSpPr>
          <p:spPr>
            <a:xfrm>
              <a:off x="10016736" y="4820769"/>
              <a:ext cx="870392" cy="2676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sp>
          <p:nvSpPr>
            <p:cNvPr id="8" name="Rectangle 7">
              <a:extLst>
                <a:ext uri="{FF2B5EF4-FFF2-40B4-BE49-F238E27FC236}">
                  <a16:creationId xmlns:a16="http://schemas.microsoft.com/office/drawing/2014/main" id="{71ED20BD-3ADC-410D-BAE9-208307379C20}"/>
                </a:ext>
              </a:extLst>
            </p:cNvPr>
            <p:cNvSpPr/>
            <p:nvPr/>
          </p:nvSpPr>
          <p:spPr>
            <a:xfrm>
              <a:off x="5069526" y="3266395"/>
              <a:ext cx="3553608" cy="753420"/>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sp>
        <p:nvSpPr>
          <p:cNvPr id="10" name="Footer Placeholder 9">
            <a:extLst>
              <a:ext uri="{FF2B5EF4-FFF2-40B4-BE49-F238E27FC236}">
                <a16:creationId xmlns:a16="http://schemas.microsoft.com/office/drawing/2014/main" id="{B70416E0-17E4-461F-7D7C-81F5511FF857}"/>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1" name="Slide Number Placeholder 10">
            <a:extLst>
              <a:ext uri="{FF2B5EF4-FFF2-40B4-BE49-F238E27FC236}">
                <a16:creationId xmlns:a16="http://schemas.microsoft.com/office/drawing/2014/main" id="{F46D0DCB-820A-71BB-0E0C-A89FD01CA261}"/>
              </a:ext>
            </a:extLst>
          </p:cNvPr>
          <p:cNvSpPr>
            <a:spLocks noGrp="1"/>
          </p:cNvSpPr>
          <p:nvPr>
            <p:ph type="sldNum" sz="quarter" idx="12"/>
          </p:nvPr>
        </p:nvSpPr>
        <p:spPr/>
        <p:txBody>
          <a:bodyPr/>
          <a:lstStyle/>
          <a:p>
            <a:fld id="{17BD8530-3730-5D40-B6D8-A37C988F2FCD}" type="slidenum">
              <a:rPr lang="en-US" smtClean="0"/>
              <a:t>12</a:t>
            </a:fld>
            <a:endParaRPr lang="en-US"/>
          </a:p>
        </p:txBody>
      </p:sp>
      <p:sp>
        <p:nvSpPr>
          <p:cNvPr id="12" name="Title 2">
            <a:extLst>
              <a:ext uri="{FF2B5EF4-FFF2-40B4-BE49-F238E27FC236}">
                <a16:creationId xmlns:a16="http://schemas.microsoft.com/office/drawing/2014/main" id="{53ED6529-3C72-5EF1-261E-790227110BF4}"/>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123073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6B1948D-A793-43A3-A53E-702FA9331F99}"/>
              </a:ext>
            </a:extLst>
          </p:cNvPr>
          <p:cNvSpPr txBox="1">
            <a:spLocks/>
          </p:cNvSpPr>
          <p:nvPr/>
        </p:nvSpPr>
        <p:spPr>
          <a:xfrm>
            <a:off x="360000" y="950400"/>
            <a:ext cx="2892355" cy="2377157"/>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spcAft>
                <a:spcPts val="0"/>
              </a:spcAft>
            </a:pPr>
            <a:r>
              <a:rPr lang="en-US" sz="1400" b="0">
                <a:solidFill>
                  <a:srgbClr val="011546"/>
                </a:solidFill>
              </a:rPr>
              <a:t>4.	Enter </a:t>
            </a:r>
            <a:r>
              <a:rPr lang="en-US" sz="1400">
                <a:solidFill>
                  <a:srgbClr val="011546"/>
                </a:solidFill>
              </a:rPr>
              <a:t>Type of Company</a:t>
            </a:r>
            <a:r>
              <a:rPr lang="en-US" sz="1400" b="0">
                <a:solidFill>
                  <a:srgbClr val="011546"/>
                </a:solidFill>
              </a:rPr>
              <a:t> (e.g. Limited, LLP etc.) and then click </a:t>
            </a:r>
            <a:r>
              <a:rPr lang="en-US" sz="1400">
                <a:solidFill>
                  <a:srgbClr val="011546"/>
                </a:solidFill>
              </a:rPr>
              <a:t>Save &amp; Continue</a:t>
            </a:r>
            <a:r>
              <a:rPr lang="en-US" sz="1400" b="0">
                <a:solidFill>
                  <a:srgbClr val="011546"/>
                </a:solidFill>
              </a:rPr>
              <a:t>.</a:t>
            </a:r>
            <a:endParaRPr lang="en-US" altLang="zh-CN" sz="1400" b="0">
              <a:solidFill>
                <a:srgbClr val="011546"/>
              </a:solidFill>
            </a:endParaRPr>
          </a:p>
        </p:txBody>
      </p:sp>
      <p:pic>
        <p:nvPicPr>
          <p:cNvPr id="7" name="Picture 6">
            <a:extLst>
              <a:ext uri="{FF2B5EF4-FFF2-40B4-BE49-F238E27FC236}">
                <a16:creationId xmlns:a16="http://schemas.microsoft.com/office/drawing/2014/main" id="{0EF5B7AB-03CB-49A2-80F3-9314AED99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912" y="950400"/>
            <a:ext cx="6859862" cy="4373737"/>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F7800BBC-91B9-44AC-85D0-23F2259DD2D2}"/>
              </a:ext>
            </a:extLst>
          </p:cNvPr>
          <p:cNvSpPr/>
          <p:nvPr/>
        </p:nvSpPr>
        <p:spPr>
          <a:xfrm>
            <a:off x="8982076" y="4877869"/>
            <a:ext cx="1228725" cy="36036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7189CA4D-39BD-F66A-3CE0-D0B95DC6EDF7}"/>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8" name="Slide Number Placeholder 7">
            <a:extLst>
              <a:ext uri="{FF2B5EF4-FFF2-40B4-BE49-F238E27FC236}">
                <a16:creationId xmlns:a16="http://schemas.microsoft.com/office/drawing/2014/main" id="{58D3B5E8-5D62-FDAC-E58E-BACD8AB61442}"/>
              </a:ext>
            </a:extLst>
          </p:cNvPr>
          <p:cNvSpPr>
            <a:spLocks noGrp="1"/>
          </p:cNvSpPr>
          <p:nvPr>
            <p:ph type="sldNum" sz="quarter" idx="12"/>
          </p:nvPr>
        </p:nvSpPr>
        <p:spPr/>
        <p:txBody>
          <a:bodyPr/>
          <a:lstStyle/>
          <a:p>
            <a:fld id="{17BD8530-3730-5D40-B6D8-A37C988F2FCD}" type="slidenum">
              <a:rPr lang="en-US" smtClean="0"/>
              <a:t>13</a:t>
            </a:fld>
            <a:endParaRPr lang="en-US"/>
          </a:p>
        </p:txBody>
      </p:sp>
      <p:sp>
        <p:nvSpPr>
          <p:cNvPr id="9" name="Title 2">
            <a:extLst>
              <a:ext uri="{FF2B5EF4-FFF2-40B4-BE49-F238E27FC236}">
                <a16:creationId xmlns:a16="http://schemas.microsoft.com/office/drawing/2014/main" id="{EA83E944-67E3-46A1-16BE-AC130F84D537}"/>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335729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04846D-C4DC-4CB1-959E-94C47300E928}"/>
              </a:ext>
            </a:extLst>
          </p:cNvPr>
          <p:cNvSpPr txBox="1">
            <a:spLocks/>
          </p:cNvSpPr>
          <p:nvPr/>
        </p:nvSpPr>
        <p:spPr>
          <a:xfrm>
            <a:off x="360000" y="950400"/>
            <a:ext cx="3162518" cy="3711658"/>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spcAft>
                <a:spcPts val="0"/>
              </a:spcAft>
            </a:pPr>
            <a:r>
              <a:rPr lang="en-US" sz="1400" b="0" dirty="0">
                <a:solidFill>
                  <a:srgbClr val="011546"/>
                </a:solidFill>
              </a:rPr>
              <a:t>5a.	Complete the required information:</a:t>
            </a:r>
          </a:p>
          <a:p>
            <a:pPr marL="269875" indent="-269875">
              <a:spcAft>
                <a:spcPts val="0"/>
              </a:spcAft>
            </a:pPr>
            <a:endParaRPr lang="en-US" altLang="zh-CN" sz="1400" b="0" dirty="0">
              <a:solidFill>
                <a:srgbClr val="011546"/>
              </a:solidFill>
            </a:endParaRPr>
          </a:p>
          <a:p>
            <a:pPr marL="269875" indent="-269875">
              <a:spcAft>
                <a:spcPts val="0"/>
              </a:spcAft>
            </a:pPr>
            <a:r>
              <a:rPr lang="en-US" altLang="zh-CN" sz="1400" dirty="0">
                <a:solidFill>
                  <a:srgbClr val="011546"/>
                </a:solidFill>
              </a:rPr>
              <a:t>	Which customers do you want to see this?</a:t>
            </a:r>
            <a:br>
              <a:rPr lang="en-US" altLang="zh-CN" sz="1400" dirty="0">
                <a:solidFill>
                  <a:srgbClr val="011546"/>
                </a:solidFill>
              </a:rPr>
            </a:br>
            <a:r>
              <a:rPr lang="en-US" altLang="zh-CN" sz="1400" b="0" dirty="0">
                <a:solidFill>
                  <a:srgbClr val="011546"/>
                </a:solidFill>
              </a:rPr>
              <a:t>Select: </a:t>
            </a:r>
            <a:r>
              <a:rPr lang="en-US" altLang="zh-CN" sz="1400" dirty="0">
                <a:solidFill>
                  <a:srgbClr val="011546"/>
                </a:solidFill>
              </a:rPr>
              <a:t>Nationwide</a:t>
            </a:r>
          </a:p>
          <a:p>
            <a:pPr marL="269875" indent="-269875">
              <a:spcAft>
                <a:spcPts val="0"/>
              </a:spcAft>
            </a:pPr>
            <a:endParaRPr lang="en-US" altLang="zh-CN" sz="1400" dirty="0">
              <a:solidFill>
                <a:srgbClr val="011546"/>
              </a:solidFill>
            </a:endParaRPr>
          </a:p>
          <a:p>
            <a:pPr marL="269875" indent="-269875">
              <a:spcAft>
                <a:spcPts val="0"/>
              </a:spcAft>
            </a:pPr>
            <a:r>
              <a:rPr lang="en-US" altLang="zh-CN" sz="1400" dirty="0">
                <a:solidFill>
                  <a:srgbClr val="011546"/>
                </a:solidFill>
              </a:rPr>
              <a:t>	What address do you invoice from?</a:t>
            </a:r>
            <a:br>
              <a:rPr lang="en-US" altLang="zh-CN" sz="1400" dirty="0">
                <a:solidFill>
                  <a:srgbClr val="011546"/>
                </a:solidFill>
              </a:rPr>
            </a:br>
            <a:r>
              <a:rPr lang="en-US" altLang="zh-CN" sz="1400" b="0" dirty="0">
                <a:solidFill>
                  <a:srgbClr val="011546"/>
                </a:solidFill>
              </a:rPr>
              <a:t>Enter an invoice address. To use this as the Remit to and/or Ship From address, select the appropriate check boxes.</a:t>
            </a:r>
          </a:p>
        </p:txBody>
      </p:sp>
      <p:pic>
        <p:nvPicPr>
          <p:cNvPr id="4" name="Picture 3">
            <a:extLst>
              <a:ext uri="{FF2B5EF4-FFF2-40B4-BE49-F238E27FC236}">
                <a16:creationId xmlns:a16="http://schemas.microsoft.com/office/drawing/2014/main" id="{BCC633A7-B276-455A-BBD9-82E1DEC0ED10}"/>
              </a:ext>
            </a:extLst>
          </p:cNvPr>
          <p:cNvPicPr>
            <a:picLocks noChangeAspect="1"/>
          </p:cNvPicPr>
          <p:nvPr/>
        </p:nvPicPr>
        <p:blipFill>
          <a:blip r:embed="rId2"/>
          <a:stretch>
            <a:fillRect/>
          </a:stretch>
        </p:blipFill>
        <p:spPr>
          <a:xfrm>
            <a:off x="4129830" y="950400"/>
            <a:ext cx="5406862" cy="4596152"/>
          </a:xfrm>
          <a:prstGeom prst="rect">
            <a:avLst/>
          </a:prstGeom>
          <a:ln>
            <a:solidFill>
              <a:schemeClr val="tx1"/>
            </a:solidFill>
          </a:ln>
        </p:spPr>
      </p:pic>
      <p:sp>
        <p:nvSpPr>
          <p:cNvPr id="6" name="Footer Placeholder 5">
            <a:extLst>
              <a:ext uri="{FF2B5EF4-FFF2-40B4-BE49-F238E27FC236}">
                <a16:creationId xmlns:a16="http://schemas.microsoft.com/office/drawing/2014/main" id="{AC13FA90-4AF4-4000-9A1A-27E35AB96C9C}"/>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7" name="Slide Number Placeholder 6">
            <a:extLst>
              <a:ext uri="{FF2B5EF4-FFF2-40B4-BE49-F238E27FC236}">
                <a16:creationId xmlns:a16="http://schemas.microsoft.com/office/drawing/2014/main" id="{3C2AC82E-6752-3381-922E-580D91EFAE1A}"/>
              </a:ext>
            </a:extLst>
          </p:cNvPr>
          <p:cNvSpPr>
            <a:spLocks noGrp="1"/>
          </p:cNvSpPr>
          <p:nvPr>
            <p:ph type="sldNum" sz="quarter" idx="12"/>
          </p:nvPr>
        </p:nvSpPr>
        <p:spPr/>
        <p:txBody>
          <a:bodyPr/>
          <a:lstStyle/>
          <a:p>
            <a:fld id="{17BD8530-3730-5D40-B6D8-A37C988F2FCD}" type="slidenum">
              <a:rPr lang="en-US" smtClean="0"/>
              <a:t>14</a:t>
            </a:fld>
            <a:endParaRPr lang="en-US"/>
          </a:p>
        </p:txBody>
      </p:sp>
      <p:sp>
        <p:nvSpPr>
          <p:cNvPr id="8" name="Title 2">
            <a:extLst>
              <a:ext uri="{FF2B5EF4-FFF2-40B4-BE49-F238E27FC236}">
                <a16:creationId xmlns:a16="http://schemas.microsoft.com/office/drawing/2014/main" id="{F121391F-8743-73EA-E7F8-179D4AA05508}"/>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109675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6003449-E90B-4560-8B1A-007987455852}"/>
              </a:ext>
            </a:extLst>
          </p:cNvPr>
          <p:cNvSpPr txBox="1">
            <a:spLocks/>
          </p:cNvSpPr>
          <p:nvPr/>
        </p:nvSpPr>
        <p:spPr>
          <a:xfrm>
            <a:off x="360000" y="5168589"/>
            <a:ext cx="10957288" cy="1329407"/>
          </a:xfrm>
          <a:prstGeom prst="rect">
            <a:avLst/>
          </a:prstGeom>
          <a:solidFill>
            <a:schemeClr val="tx1"/>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100" dirty="0">
                <a:solidFill>
                  <a:schemeClr val="bg1"/>
                </a:solidFill>
              </a:rPr>
              <a:t>Please NOTE: </a:t>
            </a:r>
          </a:p>
          <a:p>
            <a:pPr>
              <a:spcAft>
                <a:spcPts val="0"/>
              </a:spcAft>
            </a:pPr>
            <a:r>
              <a:rPr lang="en-GB" sz="1100" b="0" dirty="0">
                <a:solidFill>
                  <a:schemeClr val="bg1"/>
                </a:solidFill>
              </a:rPr>
              <a:t>If you are VAT registered, please ensure your VAT registration number is correct and relates to the country specified  - as this information will be used by Coupa to generate a tax invoice on your behalf.</a:t>
            </a:r>
          </a:p>
          <a:p>
            <a:pPr>
              <a:spcAft>
                <a:spcPts val="0"/>
              </a:spcAft>
            </a:pPr>
            <a:endParaRPr lang="en-GB" altLang="zh-CN" sz="500" b="0" dirty="0">
              <a:solidFill>
                <a:schemeClr val="bg1"/>
              </a:solidFill>
            </a:endParaRPr>
          </a:p>
          <a:p>
            <a:pPr>
              <a:spcAft>
                <a:spcPts val="0"/>
              </a:spcAft>
            </a:pPr>
            <a:r>
              <a:rPr lang="en-GB" altLang="zh-CN" sz="1100" b="0" dirty="0">
                <a:solidFill>
                  <a:schemeClr val="bg1"/>
                </a:solidFill>
              </a:rPr>
              <a:t>Create an Invoice From Code and reference it in your cXML invoices would enhance the success of cXML invoice address information matching with CSP. </a:t>
            </a:r>
          </a:p>
          <a:p>
            <a:pPr>
              <a:spcAft>
                <a:spcPts val="0"/>
              </a:spcAft>
            </a:pPr>
            <a:endParaRPr lang="en-GB" altLang="zh-CN" sz="500" b="0" dirty="0">
              <a:solidFill>
                <a:schemeClr val="bg1"/>
              </a:solidFill>
            </a:endParaRPr>
          </a:p>
          <a:p>
            <a:pPr>
              <a:spcAft>
                <a:spcPts val="0"/>
              </a:spcAft>
            </a:pPr>
            <a:r>
              <a:rPr lang="en-GB" altLang="zh-CN" sz="1100" b="0" dirty="0">
                <a:solidFill>
                  <a:schemeClr val="bg1"/>
                </a:solidFill>
              </a:rPr>
              <a:t>If you ticked the box to use Invoice From Address as Remit to and/or Ship From address (step 5a), they will have the same code as the Invoice From Address.</a:t>
            </a:r>
          </a:p>
          <a:p>
            <a:pPr>
              <a:spcAft>
                <a:spcPts val="0"/>
              </a:spcAft>
            </a:pPr>
            <a:endParaRPr lang="en-US" altLang="zh-CN" sz="500" b="0" dirty="0">
              <a:solidFill>
                <a:schemeClr val="bg1"/>
              </a:solidFill>
            </a:endParaRPr>
          </a:p>
          <a:p>
            <a:pPr>
              <a:spcAft>
                <a:spcPts val="0"/>
              </a:spcAft>
            </a:pPr>
            <a:r>
              <a:rPr lang="en-GB" altLang="zh-CN" sz="1100" b="0" dirty="0">
                <a:solidFill>
                  <a:schemeClr val="bg1"/>
                </a:solidFill>
              </a:rPr>
              <a:t>If you ticked the box to use Invoice From Address as Remit-To, you </a:t>
            </a:r>
            <a:r>
              <a:rPr lang="en-GB" altLang="zh-CN" sz="1100" dirty="0">
                <a:solidFill>
                  <a:schemeClr val="bg1"/>
                </a:solidFill>
              </a:rPr>
              <a:t>HAVE TO </a:t>
            </a:r>
            <a:r>
              <a:rPr lang="en-GB" altLang="zh-CN" sz="1100" b="0" dirty="0">
                <a:solidFill>
                  <a:schemeClr val="bg1"/>
                </a:solidFill>
              </a:rPr>
              <a:t>create a code for it. </a:t>
            </a:r>
          </a:p>
        </p:txBody>
      </p:sp>
      <p:sp>
        <p:nvSpPr>
          <p:cNvPr id="6" name="Text Placeholder 2">
            <a:extLst>
              <a:ext uri="{FF2B5EF4-FFF2-40B4-BE49-F238E27FC236}">
                <a16:creationId xmlns:a16="http://schemas.microsoft.com/office/drawing/2014/main" id="{8604DE9C-2475-4AD3-914F-BE2AE623F625}"/>
              </a:ext>
            </a:extLst>
          </p:cNvPr>
          <p:cNvSpPr txBox="1">
            <a:spLocks/>
          </p:cNvSpPr>
          <p:nvPr/>
        </p:nvSpPr>
        <p:spPr>
          <a:xfrm>
            <a:off x="360000" y="950400"/>
            <a:ext cx="3885116" cy="1694870"/>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spcAft>
                <a:spcPts val="0"/>
              </a:spcAft>
            </a:pPr>
            <a:r>
              <a:rPr lang="en-US" sz="1100" b="0" dirty="0">
                <a:solidFill>
                  <a:srgbClr val="011546"/>
                </a:solidFill>
              </a:rPr>
              <a:t>5b.	Complete the required information:</a:t>
            </a:r>
          </a:p>
          <a:p>
            <a:pPr marL="269875" indent="-269875">
              <a:spcAft>
                <a:spcPts val="0"/>
              </a:spcAft>
            </a:pPr>
            <a:endParaRPr lang="en-US" altLang="zh-CN" sz="500" b="0" dirty="0">
              <a:solidFill>
                <a:srgbClr val="011546"/>
              </a:solidFill>
            </a:endParaRPr>
          </a:p>
          <a:p>
            <a:pPr lvl="2" indent="0">
              <a:spcAft>
                <a:spcPts val="0"/>
              </a:spcAft>
              <a:buNone/>
            </a:pPr>
            <a:r>
              <a:rPr lang="en-US" altLang="zh-CN" sz="1100" b="1" dirty="0">
                <a:solidFill>
                  <a:srgbClr val="011546"/>
                </a:solidFill>
              </a:rPr>
              <a:t>What is your Tax ID:?</a:t>
            </a:r>
            <a:br>
              <a:rPr lang="en-US" altLang="zh-CN" sz="1100" b="1" dirty="0">
                <a:solidFill>
                  <a:srgbClr val="011546"/>
                </a:solidFill>
              </a:rPr>
            </a:br>
            <a:r>
              <a:rPr lang="en-US" altLang="zh-CN" sz="1100" dirty="0">
                <a:solidFill>
                  <a:srgbClr val="011546"/>
                </a:solidFill>
              </a:rPr>
              <a:t>Enter your tax country and your local VAT/GST ID number in that country. Click on </a:t>
            </a:r>
            <a:r>
              <a:rPr lang="en-US" altLang="zh-CN" sz="1100" b="1" dirty="0">
                <a:solidFill>
                  <a:srgbClr val="011546"/>
                </a:solidFill>
              </a:rPr>
              <a:t>Add additional Tax ID </a:t>
            </a:r>
            <a:r>
              <a:rPr lang="en-US" altLang="zh-CN" sz="1100" dirty="0">
                <a:solidFill>
                  <a:srgbClr val="011546"/>
                </a:solidFill>
              </a:rPr>
              <a:t>if you have other VAT/GST numbers issued by other countries, which will be used to invoice Nationwide, and enter the relevant country/VAT ID details.</a:t>
            </a:r>
            <a:endParaRPr lang="en-US" altLang="zh-CN" sz="1100" strike="sngStrike" dirty="0">
              <a:solidFill>
                <a:srgbClr val="011546"/>
              </a:solidFill>
            </a:endParaRPr>
          </a:p>
          <a:p>
            <a:pPr marL="513000" lvl="2" indent="-228600">
              <a:spcAft>
                <a:spcPts val="0"/>
              </a:spcAft>
              <a:buFont typeface="Wingdings" panose="05000000000000000000" pitchFamily="2" charset="2"/>
              <a:buChar char="q"/>
            </a:pPr>
            <a:endParaRPr lang="en-US" altLang="zh-CN" sz="500" dirty="0">
              <a:solidFill>
                <a:srgbClr val="011546"/>
              </a:solidFill>
            </a:endParaRPr>
          </a:p>
          <a:p>
            <a:pPr lvl="2" indent="0">
              <a:spcAft>
                <a:spcPts val="0"/>
              </a:spcAft>
              <a:buNone/>
            </a:pPr>
            <a:r>
              <a:rPr lang="en-US" altLang="zh-CN" sz="1100" b="1" dirty="0">
                <a:solidFill>
                  <a:srgbClr val="011546"/>
                </a:solidFill>
              </a:rPr>
              <a:t>Miscellaneous:</a:t>
            </a:r>
            <a:r>
              <a:rPr lang="en-US" altLang="zh-CN" sz="1100" dirty="0">
                <a:solidFill>
                  <a:srgbClr val="011546"/>
                </a:solidFill>
              </a:rPr>
              <a:t> Enter an </a:t>
            </a:r>
            <a:r>
              <a:rPr lang="en-US" altLang="zh-CN" sz="1100" b="1" dirty="0">
                <a:solidFill>
                  <a:srgbClr val="011546"/>
                </a:solidFill>
              </a:rPr>
              <a:t>Invoice From Code </a:t>
            </a:r>
            <a:r>
              <a:rPr lang="en-US" altLang="zh-CN" sz="1100" dirty="0">
                <a:solidFill>
                  <a:srgbClr val="011546"/>
                </a:solidFill>
              </a:rPr>
              <a:t>and a preferred language to use in the CSP. </a:t>
            </a:r>
          </a:p>
        </p:txBody>
      </p:sp>
      <p:sp>
        <p:nvSpPr>
          <p:cNvPr id="7" name="Text Placeholder 2">
            <a:extLst>
              <a:ext uri="{FF2B5EF4-FFF2-40B4-BE49-F238E27FC236}">
                <a16:creationId xmlns:a16="http://schemas.microsoft.com/office/drawing/2014/main" id="{707DC652-F4E8-42F4-B5F0-A572FBC2EA99}"/>
              </a:ext>
            </a:extLst>
          </p:cNvPr>
          <p:cNvSpPr txBox="1">
            <a:spLocks/>
          </p:cNvSpPr>
          <p:nvPr/>
        </p:nvSpPr>
        <p:spPr>
          <a:xfrm>
            <a:off x="371475" y="2843058"/>
            <a:ext cx="3885116" cy="851043"/>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spcAft>
                <a:spcPts val="0"/>
              </a:spcAft>
            </a:pPr>
            <a:r>
              <a:rPr lang="en-US" sz="1100" b="0" dirty="0">
                <a:solidFill>
                  <a:srgbClr val="011546"/>
                </a:solidFill>
              </a:rPr>
              <a:t>5c. If you don’t have a VAT ID, you can check the </a:t>
            </a:r>
            <a:br>
              <a:rPr lang="en-US" sz="1100" b="0" dirty="0">
                <a:solidFill>
                  <a:srgbClr val="011546"/>
                </a:solidFill>
              </a:rPr>
            </a:br>
            <a:r>
              <a:rPr lang="en-US" sz="1100" dirty="0">
                <a:solidFill>
                  <a:srgbClr val="011546"/>
                </a:solidFill>
              </a:rPr>
              <a:t>I don’t have a VST/GST Number</a:t>
            </a:r>
            <a:r>
              <a:rPr lang="en-US" sz="1100" b="0" dirty="0">
                <a:solidFill>
                  <a:srgbClr val="011546"/>
                </a:solidFill>
              </a:rPr>
              <a:t> box. Then fill in the </a:t>
            </a:r>
            <a:r>
              <a:rPr lang="en-US" sz="1100" dirty="0">
                <a:solidFill>
                  <a:srgbClr val="011546"/>
                </a:solidFill>
              </a:rPr>
              <a:t>Local Tax ID </a:t>
            </a:r>
            <a:r>
              <a:rPr lang="en-US" sz="1100" b="0" dirty="0">
                <a:solidFill>
                  <a:srgbClr val="011546"/>
                </a:solidFill>
              </a:rPr>
              <a:t>field.</a:t>
            </a:r>
          </a:p>
          <a:p>
            <a:pPr lvl="2" indent="0">
              <a:spcAft>
                <a:spcPts val="0"/>
              </a:spcAft>
              <a:buNone/>
            </a:pPr>
            <a:endParaRPr lang="en-US" altLang="zh-CN" sz="1100" dirty="0">
              <a:solidFill>
                <a:srgbClr val="011546"/>
              </a:solidFill>
            </a:endParaRPr>
          </a:p>
          <a:p>
            <a:pPr lvl="2" indent="0">
              <a:spcAft>
                <a:spcPts val="0"/>
              </a:spcAft>
              <a:buNone/>
            </a:pPr>
            <a:r>
              <a:rPr lang="en-US" altLang="zh-CN" sz="1100" dirty="0">
                <a:solidFill>
                  <a:srgbClr val="011546"/>
                </a:solidFill>
              </a:rPr>
              <a:t>Then click </a:t>
            </a:r>
            <a:r>
              <a:rPr lang="en-US" altLang="zh-CN" sz="1100" b="1" dirty="0">
                <a:solidFill>
                  <a:srgbClr val="011546"/>
                </a:solidFill>
              </a:rPr>
              <a:t>Save &amp; Continue .</a:t>
            </a:r>
            <a:endParaRPr lang="en-US" altLang="zh-CN" sz="1100" dirty="0">
              <a:solidFill>
                <a:srgbClr val="011546"/>
              </a:solidFill>
            </a:endParaRPr>
          </a:p>
        </p:txBody>
      </p:sp>
      <p:pic>
        <p:nvPicPr>
          <p:cNvPr id="8" name="Picture 7">
            <a:extLst>
              <a:ext uri="{FF2B5EF4-FFF2-40B4-BE49-F238E27FC236}">
                <a16:creationId xmlns:a16="http://schemas.microsoft.com/office/drawing/2014/main" id="{9AD1C18A-5372-4AB1-8354-50FE98ECE61D}"/>
              </a:ext>
            </a:extLst>
          </p:cNvPr>
          <p:cNvPicPr>
            <a:picLocks noChangeAspect="1"/>
          </p:cNvPicPr>
          <p:nvPr/>
        </p:nvPicPr>
        <p:blipFill rotWithShape="1">
          <a:blip r:embed="rId2">
            <a:extLst>
              <a:ext uri="{28A0092B-C50C-407E-A947-70E740481C1C}">
                <a14:useLocalDpi xmlns:a14="http://schemas.microsoft.com/office/drawing/2010/main" val="0"/>
              </a:ext>
            </a:extLst>
          </a:blip>
          <a:srcRect l="1308" r="4844"/>
          <a:stretch/>
        </p:blipFill>
        <p:spPr>
          <a:xfrm>
            <a:off x="5762717" y="1188068"/>
            <a:ext cx="4500505" cy="2431708"/>
          </a:xfrm>
          <a:prstGeom prst="rect">
            <a:avLst/>
          </a:prstGeom>
          <a:ln>
            <a:solidFill>
              <a:srgbClr val="00338D"/>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EDF705C8-920B-40F5-8726-9B36584F3495}"/>
              </a:ext>
            </a:extLst>
          </p:cNvPr>
          <p:cNvSpPr/>
          <p:nvPr/>
        </p:nvSpPr>
        <p:spPr>
          <a:xfrm>
            <a:off x="5907939" y="1134693"/>
            <a:ext cx="1440899" cy="333411"/>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a:solidFill>
                <a:schemeClr val="bg1"/>
              </a:solidFill>
            </a:endParaRPr>
          </a:p>
        </p:txBody>
      </p:sp>
      <p:sp>
        <p:nvSpPr>
          <p:cNvPr id="10" name="Rectangle 9">
            <a:extLst>
              <a:ext uri="{FF2B5EF4-FFF2-40B4-BE49-F238E27FC236}">
                <a16:creationId xmlns:a16="http://schemas.microsoft.com/office/drawing/2014/main" id="{5E1ECCC3-18E1-4BEF-B176-067B426D567C}"/>
              </a:ext>
            </a:extLst>
          </p:cNvPr>
          <p:cNvSpPr/>
          <p:nvPr/>
        </p:nvSpPr>
        <p:spPr>
          <a:xfrm>
            <a:off x="9511595" y="3268580"/>
            <a:ext cx="953887" cy="291048"/>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a:solidFill>
                <a:schemeClr val="bg1"/>
              </a:solidFill>
            </a:endParaRPr>
          </a:p>
        </p:txBody>
      </p:sp>
      <p:pic>
        <p:nvPicPr>
          <p:cNvPr id="11" name="Picture 10">
            <a:extLst>
              <a:ext uri="{FF2B5EF4-FFF2-40B4-BE49-F238E27FC236}">
                <a16:creationId xmlns:a16="http://schemas.microsoft.com/office/drawing/2014/main" id="{37E0A67F-9060-497D-AAD4-502A7C6A7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717" y="3778735"/>
            <a:ext cx="4000709" cy="1242601"/>
          </a:xfrm>
          <a:prstGeom prst="rect">
            <a:avLst/>
          </a:prstGeom>
          <a:ln>
            <a:solidFill>
              <a:srgbClr val="00338D"/>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0CFC9E31-D811-4D80-9A99-D842B2DD4D61}"/>
              </a:ext>
            </a:extLst>
          </p:cNvPr>
          <p:cNvSpPr/>
          <p:nvPr/>
        </p:nvSpPr>
        <p:spPr>
          <a:xfrm>
            <a:off x="6202280" y="4482775"/>
            <a:ext cx="2894851" cy="362983"/>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a:solidFill>
                <a:schemeClr val="bg1"/>
              </a:solidFill>
            </a:endParaRPr>
          </a:p>
        </p:txBody>
      </p:sp>
      <p:sp>
        <p:nvSpPr>
          <p:cNvPr id="13" name="Rectangle 12">
            <a:extLst>
              <a:ext uri="{FF2B5EF4-FFF2-40B4-BE49-F238E27FC236}">
                <a16:creationId xmlns:a16="http://schemas.microsoft.com/office/drawing/2014/main" id="{061794E6-B765-4370-9C3D-947DC79380BF}"/>
              </a:ext>
            </a:extLst>
          </p:cNvPr>
          <p:cNvSpPr/>
          <p:nvPr/>
        </p:nvSpPr>
        <p:spPr>
          <a:xfrm>
            <a:off x="5762717" y="2381443"/>
            <a:ext cx="4370705" cy="944583"/>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a:solidFill>
                <a:schemeClr val="bg1"/>
              </a:solidFill>
            </a:endParaRPr>
          </a:p>
        </p:txBody>
      </p:sp>
      <p:sp>
        <p:nvSpPr>
          <p:cNvPr id="15" name="Rectangle 14">
            <a:extLst>
              <a:ext uri="{FF2B5EF4-FFF2-40B4-BE49-F238E27FC236}">
                <a16:creationId xmlns:a16="http://schemas.microsoft.com/office/drawing/2014/main" id="{E027C916-8850-4AE6-821E-ECAAA0E90B11}"/>
              </a:ext>
            </a:extLst>
          </p:cNvPr>
          <p:cNvSpPr/>
          <p:nvPr/>
        </p:nvSpPr>
        <p:spPr>
          <a:xfrm>
            <a:off x="6643490" y="2131784"/>
            <a:ext cx="1067488" cy="196281"/>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500" dirty="0">
              <a:solidFill>
                <a:schemeClr val="bg1"/>
              </a:solidFill>
            </a:endParaRPr>
          </a:p>
        </p:txBody>
      </p:sp>
      <p:pic>
        <p:nvPicPr>
          <p:cNvPr id="16" name="Picture 15">
            <a:extLst>
              <a:ext uri="{FF2B5EF4-FFF2-40B4-BE49-F238E27FC236}">
                <a16:creationId xmlns:a16="http://schemas.microsoft.com/office/drawing/2014/main" id="{BBBBA523-BDE5-4B90-883B-73D941D12909}"/>
              </a:ext>
            </a:extLst>
          </p:cNvPr>
          <p:cNvPicPr>
            <a:picLocks noChangeAspect="1"/>
          </p:cNvPicPr>
          <p:nvPr/>
        </p:nvPicPr>
        <p:blipFill rotWithShape="1">
          <a:blip r:embed="rId4"/>
          <a:srcRect l="22797" t="42103" r="39090" b="26528"/>
          <a:stretch/>
        </p:blipFill>
        <p:spPr>
          <a:xfrm>
            <a:off x="7710981" y="1015360"/>
            <a:ext cx="2203161" cy="1019995"/>
          </a:xfrm>
          <a:prstGeom prst="rect">
            <a:avLst/>
          </a:prstGeom>
          <a:ln>
            <a:solidFill>
              <a:schemeClr val="tx1"/>
            </a:solidFill>
          </a:ln>
          <a:effectLst>
            <a:outerShdw blurRad="50800" dist="38100" dir="2700000" algn="tl" rotWithShape="0">
              <a:prstClr val="black">
                <a:alpha val="40000"/>
              </a:prstClr>
            </a:outerShdw>
          </a:effectLst>
        </p:spPr>
      </p:pic>
      <p:cxnSp>
        <p:nvCxnSpPr>
          <p:cNvPr id="17" name="Straight Arrow Connector 16">
            <a:extLst>
              <a:ext uri="{FF2B5EF4-FFF2-40B4-BE49-F238E27FC236}">
                <a16:creationId xmlns:a16="http://schemas.microsoft.com/office/drawing/2014/main" id="{77EA6640-EE65-4A75-8152-0CA34B54697E}"/>
              </a:ext>
            </a:extLst>
          </p:cNvPr>
          <p:cNvCxnSpPr>
            <a:cxnSpLocks/>
            <a:stCxn id="15" idx="3"/>
          </p:cNvCxnSpPr>
          <p:nvPr/>
        </p:nvCxnSpPr>
        <p:spPr>
          <a:xfrm flipV="1">
            <a:off x="7710981" y="1422120"/>
            <a:ext cx="851873" cy="8078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B402E6C-5B58-3219-54D8-4C68ED235487}"/>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4" name="Slide Number Placeholder 13">
            <a:extLst>
              <a:ext uri="{FF2B5EF4-FFF2-40B4-BE49-F238E27FC236}">
                <a16:creationId xmlns:a16="http://schemas.microsoft.com/office/drawing/2014/main" id="{50FB01C2-D6D9-CD49-EB4F-1ABB3731D26E}"/>
              </a:ext>
            </a:extLst>
          </p:cNvPr>
          <p:cNvSpPr>
            <a:spLocks noGrp="1"/>
          </p:cNvSpPr>
          <p:nvPr>
            <p:ph type="sldNum" sz="quarter" idx="12"/>
          </p:nvPr>
        </p:nvSpPr>
        <p:spPr/>
        <p:txBody>
          <a:bodyPr/>
          <a:lstStyle/>
          <a:p>
            <a:fld id="{17BD8530-3730-5D40-B6D8-A37C988F2FCD}" type="slidenum">
              <a:rPr lang="en-US" smtClean="0"/>
              <a:t>15</a:t>
            </a:fld>
            <a:endParaRPr lang="en-US"/>
          </a:p>
        </p:txBody>
      </p:sp>
      <p:sp>
        <p:nvSpPr>
          <p:cNvPr id="18" name="Title 2">
            <a:extLst>
              <a:ext uri="{FF2B5EF4-FFF2-40B4-BE49-F238E27FC236}">
                <a16:creationId xmlns:a16="http://schemas.microsoft.com/office/drawing/2014/main" id="{EF68FD68-C135-B8BD-ABBC-F705089621DB}"/>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281749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759CE-4037-47EF-AC4F-5F47584DE5DD}"/>
              </a:ext>
            </a:extLst>
          </p:cNvPr>
          <p:cNvPicPr>
            <a:picLocks noChangeAspect="1"/>
          </p:cNvPicPr>
          <p:nvPr/>
        </p:nvPicPr>
        <p:blipFill>
          <a:blip r:embed="rId2"/>
          <a:stretch>
            <a:fillRect/>
          </a:stretch>
        </p:blipFill>
        <p:spPr>
          <a:xfrm>
            <a:off x="4130780" y="950400"/>
            <a:ext cx="5346900" cy="3288036"/>
          </a:xfrm>
          <a:prstGeom prst="rect">
            <a:avLst/>
          </a:prstGeom>
          <a:ln>
            <a:solidFill>
              <a:schemeClr val="tx1"/>
            </a:solidFill>
          </a:ln>
        </p:spPr>
      </p:pic>
      <p:sp>
        <p:nvSpPr>
          <p:cNvPr id="4" name="Text Placeholder 2">
            <a:extLst>
              <a:ext uri="{FF2B5EF4-FFF2-40B4-BE49-F238E27FC236}">
                <a16:creationId xmlns:a16="http://schemas.microsoft.com/office/drawing/2014/main" id="{892171E4-B988-4B86-936F-3210C24A6839}"/>
              </a:ext>
            </a:extLst>
          </p:cNvPr>
          <p:cNvSpPr txBox="1">
            <a:spLocks/>
          </p:cNvSpPr>
          <p:nvPr/>
        </p:nvSpPr>
        <p:spPr>
          <a:xfrm>
            <a:off x="359999" y="950400"/>
            <a:ext cx="3100173" cy="2730500"/>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Aft>
                <a:spcPts val="0"/>
              </a:spcAft>
            </a:pPr>
            <a:r>
              <a:rPr lang="en-US" sz="1200" b="0" dirty="0">
                <a:solidFill>
                  <a:srgbClr val="011546"/>
                </a:solidFill>
              </a:rPr>
              <a:t>6a.	</a:t>
            </a:r>
            <a:r>
              <a:rPr lang="en-US" altLang="zh-CN" sz="1200" dirty="0">
                <a:solidFill>
                  <a:srgbClr val="011546"/>
                </a:solidFill>
              </a:rPr>
              <a:t>Where do you want to receive payment?</a:t>
            </a:r>
            <a:br>
              <a:rPr lang="en-US" altLang="zh-CN" sz="1200" dirty="0">
                <a:solidFill>
                  <a:srgbClr val="011546"/>
                </a:solidFill>
              </a:rPr>
            </a:br>
            <a:r>
              <a:rPr lang="en-US" altLang="zh-CN" sz="1200" b="0" dirty="0">
                <a:solidFill>
                  <a:srgbClr val="011546"/>
                </a:solidFill>
              </a:rPr>
              <a:t>Choose</a:t>
            </a:r>
            <a:r>
              <a:rPr lang="en-US" altLang="zh-CN" sz="1200" dirty="0">
                <a:solidFill>
                  <a:srgbClr val="011546"/>
                </a:solidFill>
              </a:rPr>
              <a:t> Bank Account </a:t>
            </a:r>
            <a:r>
              <a:rPr lang="en-US" altLang="zh-CN" sz="1200" b="0" dirty="0">
                <a:solidFill>
                  <a:srgbClr val="011546"/>
                </a:solidFill>
              </a:rPr>
              <a:t>from the </a:t>
            </a:r>
            <a:r>
              <a:rPr lang="en-US" altLang="zh-CN" sz="1200" dirty="0">
                <a:solidFill>
                  <a:srgbClr val="011546"/>
                </a:solidFill>
              </a:rPr>
              <a:t>Payment Type </a:t>
            </a:r>
            <a:r>
              <a:rPr lang="en-US" altLang="zh-CN" sz="1200" b="0" dirty="0">
                <a:solidFill>
                  <a:srgbClr val="011546"/>
                </a:solidFill>
              </a:rPr>
              <a:t>dropdown </a:t>
            </a:r>
          </a:p>
          <a:p>
            <a:pPr marL="266700" indent="-266700">
              <a:spcAft>
                <a:spcPts val="0"/>
              </a:spcAft>
            </a:pPr>
            <a:r>
              <a:rPr lang="en-US" sz="1200" b="0" dirty="0">
                <a:solidFill>
                  <a:srgbClr val="011546"/>
                </a:solidFill>
              </a:rPr>
              <a:t>      </a:t>
            </a:r>
          </a:p>
          <a:p>
            <a:pPr marL="266700" indent="-266700">
              <a:spcAft>
                <a:spcPts val="0"/>
              </a:spcAft>
            </a:pPr>
            <a:r>
              <a:rPr lang="en-US" sz="1200" b="0" dirty="0">
                <a:solidFill>
                  <a:srgbClr val="011546"/>
                </a:solidFill>
              </a:rPr>
              <a:t>      Complete </a:t>
            </a:r>
            <a:r>
              <a:rPr lang="en-US" sz="1200" dirty="0">
                <a:solidFill>
                  <a:srgbClr val="011546"/>
                </a:solidFill>
              </a:rPr>
              <a:t>What is your Remit-To Address? </a:t>
            </a:r>
            <a:r>
              <a:rPr lang="en-US" sz="1200" b="0" dirty="0">
                <a:solidFill>
                  <a:srgbClr val="011546"/>
                </a:solidFill>
              </a:rPr>
              <a:t>The Remit-To Address is auto populated because the box of ‘Use this Address for Remit-To’ in step 5a. was ticked. </a:t>
            </a:r>
          </a:p>
          <a:p>
            <a:pPr marL="266700" indent="-266700">
              <a:spcAft>
                <a:spcPts val="0"/>
              </a:spcAft>
            </a:pPr>
            <a:endParaRPr lang="en-US" sz="1200" b="0" dirty="0">
              <a:solidFill>
                <a:srgbClr val="011546"/>
              </a:solidFill>
            </a:endParaRPr>
          </a:p>
          <a:p>
            <a:pPr marL="266700" indent="-266700">
              <a:spcAft>
                <a:spcPts val="0"/>
              </a:spcAft>
            </a:pPr>
            <a:r>
              <a:rPr lang="en-US" sz="1200" b="0" dirty="0">
                <a:solidFill>
                  <a:srgbClr val="011546"/>
                </a:solidFill>
              </a:rPr>
              <a:t>      Click </a:t>
            </a:r>
            <a:r>
              <a:rPr lang="en-US" sz="1200" dirty="0">
                <a:solidFill>
                  <a:srgbClr val="011546"/>
                </a:solidFill>
              </a:rPr>
              <a:t>Save &amp; Continue </a:t>
            </a:r>
          </a:p>
        </p:txBody>
      </p:sp>
      <p:sp>
        <p:nvSpPr>
          <p:cNvPr id="5" name="Rectangle 4">
            <a:extLst>
              <a:ext uri="{FF2B5EF4-FFF2-40B4-BE49-F238E27FC236}">
                <a16:creationId xmlns:a16="http://schemas.microsoft.com/office/drawing/2014/main" id="{BDAD58AF-C9CC-43B1-8DBD-08B4A6DD2EBB}"/>
              </a:ext>
            </a:extLst>
          </p:cNvPr>
          <p:cNvSpPr/>
          <p:nvPr/>
        </p:nvSpPr>
        <p:spPr>
          <a:xfrm>
            <a:off x="8469458" y="3940518"/>
            <a:ext cx="1008223" cy="29791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FC4EAFFC-B147-D09C-A94D-CCF66595F2C6}"/>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8" name="Slide Number Placeholder 7">
            <a:extLst>
              <a:ext uri="{FF2B5EF4-FFF2-40B4-BE49-F238E27FC236}">
                <a16:creationId xmlns:a16="http://schemas.microsoft.com/office/drawing/2014/main" id="{DF590C5E-9364-8D97-CCD5-E0ABEC17C664}"/>
              </a:ext>
            </a:extLst>
          </p:cNvPr>
          <p:cNvSpPr>
            <a:spLocks noGrp="1"/>
          </p:cNvSpPr>
          <p:nvPr>
            <p:ph type="sldNum" sz="quarter" idx="12"/>
          </p:nvPr>
        </p:nvSpPr>
        <p:spPr/>
        <p:txBody>
          <a:bodyPr/>
          <a:lstStyle/>
          <a:p>
            <a:fld id="{17BD8530-3730-5D40-B6D8-A37C988F2FCD}" type="slidenum">
              <a:rPr lang="en-US" smtClean="0"/>
              <a:t>16</a:t>
            </a:fld>
            <a:endParaRPr lang="en-US"/>
          </a:p>
        </p:txBody>
      </p:sp>
      <p:sp>
        <p:nvSpPr>
          <p:cNvPr id="9" name="Title 2">
            <a:extLst>
              <a:ext uri="{FF2B5EF4-FFF2-40B4-BE49-F238E27FC236}">
                <a16:creationId xmlns:a16="http://schemas.microsoft.com/office/drawing/2014/main" id="{B7949664-08A8-F5C9-0EDA-605077B48950}"/>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357621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FF1B7E-AC57-439B-862A-4F5AEDE5BA61}"/>
              </a:ext>
            </a:extLst>
          </p:cNvPr>
          <p:cNvSpPr txBox="1">
            <a:spLocks/>
          </p:cNvSpPr>
          <p:nvPr/>
        </p:nvSpPr>
        <p:spPr>
          <a:xfrm>
            <a:off x="360000" y="950400"/>
            <a:ext cx="2798969" cy="2905902"/>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Aft>
                <a:spcPts val="0"/>
              </a:spcAft>
            </a:pPr>
            <a:r>
              <a:rPr lang="en-US" sz="1400" b="0">
                <a:solidFill>
                  <a:srgbClr val="011546"/>
                </a:solidFill>
              </a:rPr>
              <a:t>6b.	</a:t>
            </a:r>
            <a:r>
              <a:rPr lang="en-US" altLang="zh-CN" sz="1400">
                <a:solidFill>
                  <a:srgbClr val="011546"/>
                </a:solidFill>
              </a:rPr>
              <a:t>Where do you want to receive payment?</a:t>
            </a:r>
          </a:p>
          <a:p>
            <a:pPr marL="266700" indent="-266700">
              <a:spcAft>
                <a:spcPts val="0"/>
              </a:spcAft>
            </a:pPr>
            <a:r>
              <a:rPr lang="en-US" altLang="zh-CN" sz="1400">
                <a:solidFill>
                  <a:srgbClr val="011546"/>
                </a:solidFill>
              </a:rPr>
              <a:t>      </a:t>
            </a:r>
            <a:endParaRPr lang="en-US" altLang="zh-CN" sz="1400" b="0">
              <a:solidFill>
                <a:srgbClr val="011546"/>
              </a:solidFill>
            </a:endParaRPr>
          </a:p>
          <a:p>
            <a:pPr marL="266700" indent="-266700">
              <a:spcAft>
                <a:spcPts val="0"/>
              </a:spcAft>
            </a:pPr>
            <a:r>
              <a:rPr lang="en-US" altLang="zh-CN" sz="1400" b="0">
                <a:solidFill>
                  <a:srgbClr val="011546"/>
                </a:solidFill>
              </a:rPr>
              <a:t>      Review your </a:t>
            </a:r>
            <a:r>
              <a:rPr lang="en-US" altLang="zh-CN" sz="1400">
                <a:solidFill>
                  <a:srgbClr val="011546"/>
                </a:solidFill>
              </a:rPr>
              <a:t>Remit-To Account.</a:t>
            </a:r>
          </a:p>
          <a:p>
            <a:pPr marL="266700" indent="-266700">
              <a:spcAft>
                <a:spcPts val="0"/>
              </a:spcAft>
            </a:pPr>
            <a:endParaRPr lang="en-US" altLang="zh-CN" sz="1400">
              <a:solidFill>
                <a:srgbClr val="011546"/>
              </a:solidFill>
            </a:endParaRPr>
          </a:p>
          <a:p>
            <a:pPr marL="266700" indent="-266700">
              <a:spcAft>
                <a:spcPts val="0"/>
              </a:spcAft>
            </a:pPr>
            <a:r>
              <a:rPr lang="en-US" altLang="zh-CN" sz="1400" b="0">
                <a:solidFill>
                  <a:srgbClr val="011546"/>
                </a:solidFill>
              </a:rPr>
              <a:t>      Click </a:t>
            </a:r>
            <a:r>
              <a:rPr lang="en-US" altLang="zh-CN" sz="1400">
                <a:solidFill>
                  <a:srgbClr val="011546"/>
                </a:solidFill>
              </a:rPr>
              <a:t>Add Remit-To </a:t>
            </a:r>
            <a:r>
              <a:rPr lang="en-US" altLang="zh-CN" sz="1400" b="0">
                <a:solidFill>
                  <a:srgbClr val="011546"/>
                </a:solidFill>
              </a:rPr>
              <a:t>if you want to add another remit-to account.</a:t>
            </a:r>
          </a:p>
          <a:p>
            <a:pPr marL="266700" indent="-266700">
              <a:spcAft>
                <a:spcPts val="0"/>
              </a:spcAft>
            </a:pPr>
            <a:endParaRPr lang="en-US" altLang="zh-CN" sz="1400">
              <a:solidFill>
                <a:srgbClr val="011546"/>
              </a:solidFill>
            </a:endParaRPr>
          </a:p>
          <a:p>
            <a:pPr marL="266700" indent="-266700">
              <a:spcAft>
                <a:spcPts val="0"/>
              </a:spcAft>
            </a:pPr>
            <a:r>
              <a:rPr lang="en-US" altLang="zh-CN" sz="1400">
                <a:solidFill>
                  <a:srgbClr val="011546"/>
                </a:solidFill>
              </a:rPr>
              <a:t>      </a:t>
            </a:r>
            <a:r>
              <a:rPr lang="en-US" altLang="zh-CN" sz="1400" b="0">
                <a:solidFill>
                  <a:srgbClr val="011546"/>
                </a:solidFill>
              </a:rPr>
              <a:t>Click </a:t>
            </a:r>
            <a:r>
              <a:rPr lang="en-US" altLang="zh-CN" sz="1400">
                <a:solidFill>
                  <a:srgbClr val="011546"/>
                </a:solidFill>
              </a:rPr>
              <a:t>Next </a:t>
            </a:r>
            <a:r>
              <a:rPr lang="en-US" altLang="zh-CN" sz="1400" b="0">
                <a:solidFill>
                  <a:srgbClr val="011546"/>
                </a:solidFill>
              </a:rPr>
              <a:t>if you wish to continue.</a:t>
            </a:r>
            <a:endParaRPr lang="en-US" sz="1400">
              <a:solidFill>
                <a:srgbClr val="011546"/>
              </a:solidFill>
            </a:endParaRPr>
          </a:p>
        </p:txBody>
      </p:sp>
      <p:pic>
        <p:nvPicPr>
          <p:cNvPr id="4" name="Picture 3">
            <a:extLst>
              <a:ext uri="{FF2B5EF4-FFF2-40B4-BE49-F238E27FC236}">
                <a16:creationId xmlns:a16="http://schemas.microsoft.com/office/drawing/2014/main" id="{8B7ECCCB-DD84-4F66-9931-0E03FCAC4F0B}"/>
              </a:ext>
            </a:extLst>
          </p:cNvPr>
          <p:cNvPicPr>
            <a:picLocks noChangeAspect="1"/>
          </p:cNvPicPr>
          <p:nvPr/>
        </p:nvPicPr>
        <p:blipFill>
          <a:blip r:embed="rId2"/>
          <a:stretch>
            <a:fillRect/>
          </a:stretch>
        </p:blipFill>
        <p:spPr>
          <a:xfrm>
            <a:off x="3730873" y="950400"/>
            <a:ext cx="5448179" cy="2640982"/>
          </a:xfrm>
          <a:prstGeom prst="rect">
            <a:avLst/>
          </a:prstGeom>
          <a:ln>
            <a:solidFill>
              <a:schemeClr val="tx1"/>
            </a:solidFill>
          </a:ln>
        </p:spPr>
      </p:pic>
      <p:sp>
        <p:nvSpPr>
          <p:cNvPr id="5" name="Rectangle 4">
            <a:extLst>
              <a:ext uri="{FF2B5EF4-FFF2-40B4-BE49-F238E27FC236}">
                <a16:creationId xmlns:a16="http://schemas.microsoft.com/office/drawing/2014/main" id="{E960B4EA-FDB6-44DA-83EB-EABB05706208}"/>
              </a:ext>
            </a:extLst>
          </p:cNvPr>
          <p:cNvSpPr/>
          <p:nvPr/>
        </p:nvSpPr>
        <p:spPr>
          <a:xfrm>
            <a:off x="8200160" y="1904300"/>
            <a:ext cx="828675" cy="28575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4D609EE-AF26-4EB4-B893-EE81DAECE527}"/>
              </a:ext>
            </a:extLst>
          </p:cNvPr>
          <p:cNvSpPr/>
          <p:nvPr/>
        </p:nvSpPr>
        <p:spPr>
          <a:xfrm>
            <a:off x="8494848" y="3305632"/>
            <a:ext cx="665331" cy="28575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599E571E-5806-BB42-6923-FB5C868F7207}"/>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9" name="Slide Number Placeholder 8">
            <a:extLst>
              <a:ext uri="{FF2B5EF4-FFF2-40B4-BE49-F238E27FC236}">
                <a16:creationId xmlns:a16="http://schemas.microsoft.com/office/drawing/2014/main" id="{98CD0892-6AA5-F808-556D-DFDE75075B77}"/>
              </a:ext>
            </a:extLst>
          </p:cNvPr>
          <p:cNvSpPr>
            <a:spLocks noGrp="1"/>
          </p:cNvSpPr>
          <p:nvPr>
            <p:ph type="sldNum" sz="quarter" idx="12"/>
          </p:nvPr>
        </p:nvSpPr>
        <p:spPr/>
        <p:txBody>
          <a:bodyPr/>
          <a:lstStyle/>
          <a:p>
            <a:fld id="{17BD8530-3730-5D40-B6D8-A37C988F2FCD}" type="slidenum">
              <a:rPr lang="en-US" smtClean="0"/>
              <a:t>17</a:t>
            </a:fld>
            <a:endParaRPr lang="en-US"/>
          </a:p>
        </p:txBody>
      </p:sp>
      <p:sp>
        <p:nvSpPr>
          <p:cNvPr id="10" name="Title 2">
            <a:extLst>
              <a:ext uri="{FF2B5EF4-FFF2-40B4-BE49-F238E27FC236}">
                <a16:creationId xmlns:a16="http://schemas.microsoft.com/office/drawing/2014/main" id="{0EF1308D-7A70-D434-7D72-3FC77EEFCDB7}"/>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39381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8086C-A96A-4876-9507-B7FF58380785}"/>
              </a:ext>
            </a:extLst>
          </p:cNvPr>
          <p:cNvSpPr txBox="1">
            <a:spLocks/>
          </p:cNvSpPr>
          <p:nvPr/>
        </p:nvSpPr>
        <p:spPr>
          <a:xfrm>
            <a:off x="360000" y="1029509"/>
            <a:ext cx="3915532" cy="1532684"/>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Aft>
                <a:spcPts val="0"/>
              </a:spcAft>
            </a:pPr>
            <a:r>
              <a:rPr lang="en-US" sz="1100" b="0" dirty="0">
                <a:solidFill>
                  <a:srgbClr val="011546"/>
                </a:solidFill>
              </a:rPr>
              <a:t>6c.</a:t>
            </a:r>
            <a:r>
              <a:rPr lang="en-US" sz="1100" dirty="0">
                <a:solidFill>
                  <a:srgbClr val="011546"/>
                </a:solidFill>
              </a:rPr>
              <a:t>	</a:t>
            </a:r>
            <a:r>
              <a:rPr lang="en-US" altLang="zh-CN" sz="1100" b="0" dirty="0">
                <a:solidFill>
                  <a:srgbClr val="011546"/>
                </a:solidFill>
              </a:rPr>
              <a:t>If selected </a:t>
            </a:r>
            <a:r>
              <a:rPr lang="en-US" altLang="zh-CN" sz="1100" dirty="0">
                <a:solidFill>
                  <a:srgbClr val="011546"/>
                </a:solidFill>
              </a:rPr>
              <a:t>Add Remit-To </a:t>
            </a:r>
            <a:r>
              <a:rPr lang="en-US" altLang="zh-CN" sz="1100" b="0" dirty="0">
                <a:solidFill>
                  <a:srgbClr val="011546"/>
                </a:solidFill>
              </a:rPr>
              <a:t>in step 6b:</a:t>
            </a:r>
          </a:p>
          <a:p>
            <a:pPr marL="266700" indent="-266700">
              <a:spcAft>
                <a:spcPts val="0"/>
              </a:spcAft>
            </a:pPr>
            <a:r>
              <a:rPr lang="en-US" altLang="zh-CN" sz="1100" b="0" dirty="0">
                <a:solidFill>
                  <a:srgbClr val="011546"/>
                </a:solidFill>
              </a:rPr>
              <a:t>        Choose</a:t>
            </a:r>
            <a:r>
              <a:rPr lang="en-US" altLang="zh-CN" sz="1100" dirty="0">
                <a:solidFill>
                  <a:srgbClr val="011546"/>
                </a:solidFill>
              </a:rPr>
              <a:t> Bank Account </a:t>
            </a:r>
            <a:r>
              <a:rPr lang="en-US" altLang="zh-CN" sz="1100" b="0" dirty="0">
                <a:solidFill>
                  <a:srgbClr val="011546"/>
                </a:solidFill>
              </a:rPr>
              <a:t>from the </a:t>
            </a:r>
            <a:r>
              <a:rPr lang="en-US" altLang="zh-CN" sz="1100" dirty="0">
                <a:solidFill>
                  <a:srgbClr val="011546"/>
                </a:solidFill>
              </a:rPr>
              <a:t>Payment Type </a:t>
            </a:r>
            <a:r>
              <a:rPr lang="en-US" altLang="zh-CN" sz="1100" b="0" dirty="0">
                <a:solidFill>
                  <a:srgbClr val="011546"/>
                </a:solidFill>
              </a:rPr>
              <a:t>dropdown and enter your Bank Information </a:t>
            </a:r>
          </a:p>
          <a:p>
            <a:pPr lvl="2" indent="0">
              <a:spcAft>
                <a:spcPts val="0"/>
              </a:spcAft>
              <a:buNone/>
            </a:pPr>
            <a:endParaRPr lang="en-US" altLang="zh-CN" sz="1100" dirty="0">
              <a:solidFill>
                <a:srgbClr val="011546"/>
              </a:solidFill>
            </a:endParaRPr>
          </a:p>
          <a:p>
            <a:pPr lvl="2" indent="0">
              <a:spcAft>
                <a:spcPts val="0"/>
              </a:spcAft>
              <a:buNone/>
            </a:pPr>
            <a:r>
              <a:rPr lang="en-US" altLang="zh-CN" sz="1100" dirty="0">
                <a:solidFill>
                  <a:srgbClr val="011546"/>
                </a:solidFill>
              </a:rPr>
              <a:t>Complete </a:t>
            </a:r>
            <a:r>
              <a:rPr lang="en-US" altLang="zh-CN" sz="1100" b="1" dirty="0">
                <a:solidFill>
                  <a:srgbClr val="011546"/>
                </a:solidFill>
              </a:rPr>
              <a:t>What is your Remit-To Address? </a:t>
            </a:r>
          </a:p>
          <a:p>
            <a:pPr lvl="2" indent="0">
              <a:spcAft>
                <a:spcPts val="0"/>
              </a:spcAft>
              <a:buNone/>
            </a:pPr>
            <a:endParaRPr lang="en-US" altLang="zh-CN" sz="1100" dirty="0">
              <a:solidFill>
                <a:srgbClr val="011546"/>
              </a:solidFill>
            </a:endParaRPr>
          </a:p>
          <a:p>
            <a:pPr lvl="2" indent="0">
              <a:spcAft>
                <a:spcPts val="0"/>
              </a:spcAft>
              <a:buNone/>
            </a:pPr>
            <a:r>
              <a:rPr lang="en-US" altLang="zh-CN" sz="1100" b="1" dirty="0">
                <a:solidFill>
                  <a:srgbClr val="011546"/>
                </a:solidFill>
              </a:rPr>
              <a:t>Code: </a:t>
            </a:r>
            <a:r>
              <a:rPr lang="en-US" altLang="zh-CN" sz="1100" dirty="0">
                <a:solidFill>
                  <a:srgbClr val="011546"/>
                </a:solidFill>
              </a:rPr>
              <a:t>Create a new code for this new remit-to address in Integration Information </a:t>
            </a:r>
          </a:p>
        </p:txBody>
      </p:sp>
      <p:sp>
        <p:nvSpPr>
          <p:cNvPr id="4" name="Text Placeholder 2">
            <a:extLst>
              <a:ext uri="{FF2B5EF4-FFF2-40B4-BE49-F238E27FC236}">
                <a16:creationId xmlns:a16="http://schemas.microsoft.com/office/drawing/2014/main" id="{FCC41B97-F393-418E-8466-A41BC92084C4}"/>
              </a:ext>
            </a:extLst>
          </p:cNvPr>
          <p:cNvSpPr txBox="1">
            <a:spLocks/>
          </p:cNvSpPr>
          <p:nvPr/>
        </p:nvSpPr>
        <p:spPr>
          <a:xfrm>
            <a:off x="360000" y="5496874"/>
            <a:ext cx="10957288" cy="846119"/>
          </a:xfrm>
          <a:prstGeom prst="rect">
            <a:avLst/>
          </a:prstGeom>
          <a:solidFill>
            <a:schemeClr val="tx1"/>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600" b="0" dirty="0">
                <a:solidFill>
                  <a:schemeClr val="bg1"/>
                </a:solidFill>
              </a:rPr>
              <a:t>Please </a:t>
            </a:r>
            <a:r>
              <a:rPr lang="en-US" sz="1600" dirty="0">
                <a:solidFill>
                  <a:schemeClr val="bg1"/>
                </a:solidFill>
              </a:rPr>
              <a:t>NOTE:</a:t>
            </a:r>
            <a:endParaRPr lang="en-US" altLang="zh-CN" sz="1600" b="0" dirty="0">
              <a:solidFill>
                <a:schemeClr val="bg1"/>
              </a:solidFill>
            </a:endParaRPr>
          </a:p>
          <a:p>
            <a:pPr>
              <a:spcAft>
                <a:spcPts val="0"/>
              </a:spcAft>
            </a:pPr>
            <a:r>
              <a:rPr lang="en-US" altLang="zh-CN" sz="1600" b="0" dirty="0">
                <a:solidFill>
                  <a:schemeClr val="bg1"/>
                </a:solidFill>
              </a:rPr>
              <a:t>As you will use cXML method to send invoices, you </a:t>
            </a:r>
            <a:r>
              <a:rPr lang="en-US" altLang="zh-CN" sz="1600" dirty="0">
                <a:solidFill>
                  <a:schemeClr val="bg1"/>
                </a:solidFill>
              </a:rPr>
              <a:t>HAVE TO</a:t>
            </a:r>
            <a:r>
              <a:rPr lang="en-US" altLang="zh-CN" sz="1600" b="0" dirty="0">
                <a:solidFill>
                  <a:schemeClr val="bg1"/>
                </a:solidFill>
              </a:rPr>
              <a:t> create a new code for this new Remit-To address and reference it in your cXML invoice.</a:t>
            </a:r>
          </a:p>
        </p:txBody>
      </p:sp>
      <p:pic>
        <p:nvPicPr>
          <p:cNvPr id="5" name="Picture 4">
            <a:extLst>
              <a:ext uri="{FF2B5EF4-FFF2-40B4-BE49-F238E27FC236}">
                <a16:creationId xmlns:a16="http://schemas.microsoft.com/office/drawing/2014/main" id="{B43E7AFB-CD02-4105-AF2B-B16B4F8143DC}"/>
              </a:ext>
            </a:extLst>
          </p:cNvPr>
          <p:cNvPicPr>
            <a:picLocks noChangeAspect="1"/>
          </p:cNvPicPr>
          <p:nvPr/>
        </p:nvPicPr>
        <p:blipFill rotWithShape="1">
          <a:blip r:embed="rId2">
            <a:extLst>
              <a:ext uri="{28A0092B-C50C-407E-A947-70E740481C1C}">
                <a14:useLocalDpi xmlns:a14="http://schemas.microsoft.com/office/drawing/2010/main" val="0"/>
              </a:ext>
            </a:extLst>
          </a:blip>
          <a:srcRect l="3805" t="2831" r="3032" b="1472"/>
          <a:stretch/>
        </p:blipFill>
        <p:spPr>
          <a:xfrm>
            <a:off x="4384552" y="1029509"/>
            <a:ext cx="3675792" cy="4375073"/>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72EC4CC1-3C00-4241-9596-1A65F5269F23}"/>
              </a:ext>
            </a:extLst>
          </p:cNvPr>
          <p:cNvSpPr/>
          <p:nvPr/>
        </p:nvSpPr>
        <p:spPr>
          <a:xfrm>
            <a:off x="4400567" y="1597936"/>
            <a:ext cx="1293371" cy="314073"/>
          </a:xfrm>
          <a:prstGeom prst="rect">
            <a:avLst/>
          </a:prstGeom>
          <a:noFill/>
          <a:ln w="1905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pic>
        <p:nvPicPr>
          <p:cNvPr id="7" name="Picture 6">
            <a:extLst>
              <a:ext uri="{FF2B5EF4-FFF2-40B4-BE49-F238E27FC236}">
                <a16:creationId xmlns:a16="http://schemas.microsoft.com/office/drawing/2014/main" id="{7AA8D6BE-5D14-4E15-A8CB-E1B1749CD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170" y="1721871"/>
            <a:ext cx="490929" cy="850564"/>
          </a:xfrm>
          <a:prstGeom prst="rect">
            <a:avLst/>
          </a:prstGeom>
          <a:ln w="19050">
            <a:solidFill>
              <a:srgbClr val="F9383D"/>
            </a:solidFill>
          </a:ln>
        </p:spPr>
      </p:pic>
      <p:cxnSp>
        <p:nvCxnSpPr>
          <p:cNvPr id="8" name="Straight Arrow Connector 7">
            <a:extLst>
              <a:ext uri="{FF2B5EF4-FFF2-40B4-BE49-F238E27FC236}">
                <a16:creationId xmlns:a16="http://schemas.microsoft.com/office/drawing/2014/main" id="{74FB3596-E18A-4157-8930-EF5F49C830DC}"/>
              </a:ext>
            </a:extLst>
          </p:cNvPr>
          <p:cNvCxnSpPr>
            <a:cxnSpLocks/>
            <a:stCxn id="6" idx="3"/>
            <a:endCxn id="7" idx="1"/>
          </p:cNvCxnSpPr>
          <p:nvPr/>
        </p:nvCxnSpPr>
        <p:spPr>
          <a:xfrm>
            <a:off x="5693938" y="1754973"/>
            <a:ext cx="812232" cy="39218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725EA53-5CC8-4005-9A29-B4E2BC8ED928}"/>
              </a:ext>
            </a:extLst>
          </p:cNvPr>
          <p:cNvSpPr/>
          <p:nvPr/>
        </p:nvSpPr>
        <p:spPr>
          <a:xfrm>
            <a:off x="4369076" y="1951063"/>
            <a:ext cx="1198839" cy="213636"/>
          </a:xfrm>
          <a:prstGeom prst="rect">
            <a:avLst/>
          </a:prstGeom>
          <a:noFill/>
          <a:ln w="1905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pic>
        <p:nvPicPr>
          <p:cNvPr id="10" name="Picture 9">
            <a:extLst>
              <a:ext uri="{FF2B5EF4-FFF2-40B4-BE49-F238E27FC236}">
                <a16:creationId xmlns:a16="http://schemas.microsoft.com/office/drawing/2014/main" id="{92C0AF6C-6712-4E96-AD5A-B6A6D2C5514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3682" t="26704" r="4164" b="11439"/>
          <a:stretch/>
        </p:blipFill>
        <p:spPr>
          <a:xfrm>
            <a:off x="8169367" y="3391086"/>
            <a:ext cx="3835521" cy="2013496"/>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0ABB3D9D-3447-4479-9EE4-611C4118FE58}"/>
              </a:ext>
            </a:extLst>
          </p:cNvPr>
          <p:cNvSpPr/>
          <p:nvPr/>
        </p:nvSpPr>
        <p:spPr>
          <a:xfrm>
            <a:off x="8169364" y="4824296"/>
            <a:ext cx="3337430" cy="583758"/>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3" name="Footer Placeholder 12">
            <a:extLst>
              <a:ext uri="{FF2B5EF4-FFF2-40B4-BE49-F238E27FC236}">
                <a16:creationId xmlns:a16="http://schemas.microsoft.com/office/drawing/2014/main" id="{A3392358-8B84-8B26-56E5-DB2082BBB41A}"/>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4" name="Slide Number Placeholder 13">
            <a:extLst>
              <a:ext uri="{FF2B5EF4-FFF2-40B4-BE49-F238E27FC236}">
                <a16:creationId xmlns:a16="http://schemas.microsoft.com/office/drawing/2014/main" id="{EDB0551B-2635-1687-1430-A6973E6CF26E}"/>
              </a:ext>
            </a:extLst>
          </p:cNvPr>
          <p:cNvSpPr>
            <a:spLocks noGrp="1"/>
          </p:cNvSpPr>
          <p:nvPr>
            <p:ph type="sldNum" sz="quarter" idx="12"/>
          </p:nvPr>
        </p:nvSpPr>
        <p:spPr/>
        <p:txBody>
          <a:bodyPr/>
          <a:lstStyle/>
          <a:p>
            <a:fld id="{17BD8530-3730-5D40-B6D8-A37C988F2FCD}" type="slidenum">
              <a:rPr lang="en-US" smtClean="0"/>
              <a:t>18</a:t>
            </a:fld>
            <a:endParaRPr lang="en-US"/>
          </a:p>
        </p:txBody>
      </p:sp>
      <p:sp>
        <p:nvSpPr>
          <p:cNvPr id="15" name="Title 2">
            <a:extLst>
              <a:ext uri="{FF2B5EF4-FFF2-40B4-BE49-F238E27FC236}">
                <a16:creationId xmlns:a16="http://schemas.microsoft.com/office/drawing/2014/main" id="{99676C0C-38BB-51D4-0540-D383C553DB6A}"/>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78235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C44667E8-83AC-4500-88D3-ABDB31C8FFBA}"/>
              </a:ext>
            </a:extLst>
          </p:cNvPr>
          <p:cNvSpPr txBox="1">
            <a:spLocks/>
          </p:cNvSpPr>
          <p:nvPr/>
        </p:nvSpPr>
        <p:spPr>
          <a:xfrm>
            <a:off x="360000" y="1299303"/>
            <a:ext cx="3765289" cy="2555724"/>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lnSpc>
                <a:spcPct val="110000"/>
              </a:lnSpc>
              <a:spcAft>
                <a:spcPts val="0"/>
              </a:spcAft>
              <a:buSzPct val="100000"/>
            </a:pPr>
            <a:r>
              <a:rPr lang="en-US" sz="1400" b="0" dirty="0">
                <a:solidFill>
                  <a:srgbClr val="011546"/>
                </a:solidFill>
              </a:rPr>
              <a:t>6c.	If you selected </a:t>
            </a:r>
            <a:r>
              <a:rPr lang="en-US" sz="1400" dirty="0">
                <a:solidFill>
                  <a:srgbClr val="011546"/>
                </a:solidFill>
              </a:rPr>
              <a:t>Add Remit-To </a:t>
            </a:r>
            <a:r>
              <a:rPr lang="en-US" sz="1400" b="0" dirty="0">
                <a:solidFill>
                  <a:srgbClr val="011546"/>
                </a:solidFill>
              </a:rPr>
              <a:t>in Step 6b, check the box </a:t>
            </a:r>
            <a:r>
              <a:rPr lang="en-US" sz="1400" dirty="0">
                <a:solidFill>
                  <a:srgbClr val="011546"/>
                </a:solidFill>
              </a:rPr>
              <a:t>Nationwide</a:t>
            </a:r>
            <a:r>
              <a:rPr lang="en-US" sz="1400" b="0" dirty="0">
                <a:solidFill>
                  <a:srgbClr val="011546"/>
                </a:solidFill>
              </a:rPr>
              <a:t> under </a:t>
            </a:r>
            <a:r>
              <a:rPr lang="en-US" sz="1400" dirty="0">
                <a:solidFill>
                  <a:srgbClr val="011546"/>
                </a:solidFill>
              </a:rPr>
              <a:t>Which customers do you want to see this?</a:t>
            </a:r>
          </a:p>
          <a:p>
            <a:pPr marL="265113" indent="-265113">
              <a:lnSpc>
                <a:spcPct val="110000"/>
              </a:lnSpc>
              <a:spcAft>
                <a:spcPts val="0"/>
              </a:spcAft>
              <a:buSzPct val="100000"/>
            </a:pPr>
            <a:endParaRPr lang="en-US" altLang="zh-CN" sz="1400" dirty="0">
              <a:solidFill>
                <a:srgbClr val="011546"/>
              </a:solidFill>
            </a:endParaRPr>
          </a:p>
          <a:p>
            <a:pPr marL="265113" indent="-265113">
              <a:lnSpc>
                <a:spcPct val="110000"/>
              </a:lnSpc>
              <a:spcAft>
                <a:spcPts val="0"/>
              </a:spcAft>
              <a:buSzPct val="100000"/>
            </a:pPr>
            <a:r>
              <a:rPr lang="en-US" altLang="zh-CN" sz="1400" dirty="0">
                <a:solidFill>
                  <a:srgbClr val="011546"/>
                </a:solidFill>
              </a:rPr>
              <a:t>	Remit-To Contact </a:t>
            </a:r>
            <a:r>
              <a:rPr lang="en-US" altLang="zh-CN" sz="1400" b="0" dirty="0">
                <a:solidFill>
                  <a:srgbClr val="011546"/>
                </a:solidFill>
              </a:rPr>
              <a:t>is optional. </a:t>
            </a:r>
          </a:p>
          <a:p>
            <a:pPr marL="265113" indent="-265113">
              <a:lnSpc>
                <a:spcPct val="110000"/>
              </a:lnSpc>
              <a:spcAft>
                <a:spcPts val="0"/>
              </a:spcAft>
              <a:buSzPct val="100000"/>
            </a:pPr>
            <a:endParaRPr lang="en-US" altLang="zh-CN" sz="1400" b="0" dirty="0">
              <a:solidFill>
                <a:srgbClr val="011546"/>
              </a:solidFill>
            </a:endParaRPr>
          </a:p>
          <a:p>
            <a:pPr marL="265113" indent="-265113">
              <a:lnSpc>
                <a:spcPct val="110000"/>
              </a:lnSpc>
              <a:spcAft>
                <a:spcPts val="0"/>
              </a:spcAft>
              <a:buSzPct val="100000"/>
            </a:pPr>
            <a:r>
              <a:rPr lang="en-US" altLang="zh-CN" sz="1400" b="0" dirty="0">
                <a:solidFill>
                  <a:srgbClr val="011546"/>
                </a:solidFill>
              </a:rPr>
              <a:t>	Click </a:t>
            </a:r>
            <a:r>
              <a:rPr lang="en-US" altLang="zh-CN" sz="1400" dirty="0">
                <a:solidFill>
                  <a:srgbClr val="011546"/>
                </a:solidFill>
              </a:rPr>
              <a:t>Save &amp; Continue. </a:t>
            </a:r>
            <a:r>
              <a:rPr lang="en-US" altLang="zh-CN" sz="1400" b="0" dirty="0">
                <a:solidFill>
                  <a:srgbClr val="011546"/>
                </a:solidFill>
              </a:rPr>
              <a:t>Then Click </a:t>
            </a:r>
            <a:r>
              <a:rPr lang="en-US" altLang="zh-CN" sz="1400" dirty="0">
                <a:solidFill>
                  <a:srgbClr val="011546"/>
                </a:solidFill>
              </a:rPr>
              <a:t>Next</a:t>
            </a:r>
          </a:p>
        </p:txBody>
      </p:sp>
      <p:pic>
        <p:nvPicPr>
          <p:cNvPr id="17" name="Picture 16">
            <a:extLst>
              <a:ext uri="{FF2B5EF4-FFF2-40B4-BE49-F238E27FC236}">
                <a16:creationId xmlns:a16="http://schemas.microsoft.com/office/drawing/2014/main" id="{7CDA8E2D-9F00-4CE2-8303-E0888460E84A}"/>
              </a:ext>
            </a:extLst>
          </p:cNvPr>
          <p:cNvPicPr>
            <a:picLocks noChangeAspect="1"/>
          </p:cNvPicPr>
          <p:nvPr/>
        </p:nvPicPr>
        <p:blipFill>
          <a:blip r:embed="rId2"/>
          <a:stretch>
            <a:fillRect/>
          </a:stretch>
        </p:blipFill>
        <p:spPr>
          <a:xfrm>
            <a:off x="4220360" y="1358538"/>
            <a:ext cx="3765289" cy="2115527"/>
          </a:xfrm>
          <a:prstGeom prst="rect">
            <a:avLst/>
          </a:prstGeom>
          <a:ln>
            <a:solidFill>
              <a:schemeClr val="tx1"/>
            </a:solidFill>
          </a:ln>
        </p:spPr>
      </p:pic>
      <p:pic>
        <p:nvPicPr>
          <p:cNvPr id="20" name="Picture 19">
            <a:extLst>
              <a:ext uri="{FF2B5EF4-FFF2-40B4-BE49-F238E27FC236}">
                <a16:creationId xmlns:a16="http://schemas.microsoft.com/office/drawing/2014/main" id="{976599F0-72A9-4AA7-85B5-935A277E7E7C}"/>
              </a:ext>
            </a:extLst>
          </p:cNvPr>
          <p:cNvPicPr>
            <a:picLocks noChangeAspect="1"/>
          </p:cNvPicPr>
          <p:nvPr/>
        </p:nvPicPr>
        <p:blipFill>
          <a:blip r:embed="rId3"/>
          <a:stretch>
            <a:fillRect/>
          </a:stretch>
        </p:blipFill>
        <p:spPr>
          <a:xfrm>
            <a:off x="7234781" y="3383622"/>
            <a:ext cx="4597219" cy="2698480"/>
          </a:xfrm>
          <a:prstGeom prst="rect">
            <a:avLst/>
          </a:prstGeom>
          <a:ln>
            <a:solidFill>
              <a:schemeClr val="tx1"/>
            </a:solidFill>
          </a:ln>
        </p:spPr>
      </p:pic>
      <p:sp>
        <p:nvSpPr>
          <p:cNvPr id="21" name="Rectangle 20">
            <a:extLst>
              <a:ext uri="{FF2B5EF4-FFF2-40B4-BE49-F238E27FC236}">
                <a16:creationId xmlns:a16="http://schemas.microsoft.com/office/drawing/2014/main" id="{61FF6BE5-12B5-4E34-83A5-19601EE188FD}"/>
              </a:ext>
            </a:extLst>
          </p:cNvPr>
          <p:cNvSpPr/>
          <p:nvPr/>
        </p:nvSpPr>
        <p:spPr>
          <a:xfrm>
            <a:off x="13925689" y="6164128"/>
            <a:ext cx="601735" cy="25467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b="1" dirty="0" err="1">
              <a:solidFill>
                <a:schemeClr val="bg1"/>
              </a:solidFill>
            </a:endParaRPr>
          </a:p>
        </p:txBody>
      </p:sp>
      <p:sp>
        <p:nvSpPr>
          <p:cNvPr id="7" name="Rectangle 6">
            <a:extLst>
              <a:ext uri="{FF2B5EF4-FFF2-40B4-BE49-F238E27FC236}">
                <a16:creationId xmlns:a16="http://schemas.microsoft.com/office/drawing/2014/main" id="{F47A5B39-9058-4642-9EFE-40AF4D095ED4}"/>
              </a:ext>
            </a:extLst>
          </p:cNvPr>
          <p:cNvSpPr/>
          <p:nvPr/>
        </p:nvSpPr>
        <p:spPr>
          <a:xfrm>
            <a:off x="11293880" y="5796352"/>
            <a:ext cx="538120" cy="28575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574F317-15AC-8818-0734-2CB2C1281AC6}"/>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4" name="Slide Number Placeholder 3">
            <a:extLst>
              <a:ext uri="{FF2B5EF4-FFF2-40B4-BE49-F238E27FC236}">
                <a16:creationId xmlns:a16="http://schemas.microsoft.com/office/drawing/2014/main" id="{1ED67198-FC02-2CEF-0B83-FA8B7FF3F287}"/>
              </a:ext>
            </a:extLst>
          </p:cNvPr>
          <p:cNvSpPr>
            <a:spLocks noGrp="1"/>
          </p:cNvSpPr>
          <p:nvPr>
            <p:ph type="sldNum" sz="quarter" idx="12"/>
          </p:nvPr>
        </p:nvSpPr>
        <p:spPr/>
        <p:txBody>
          <a:bodyPr/>
          <a:lstStyle/>
          <a:p>
            <a:fld id="{17BD8530-3730-5D40-B6D8-A37C988F2FCD}" type="slidenum">
              <a:rPr lang="en-US" smtClean="0"/>
              <a:t>19</a:t>
            </a:fld>
            <a:endParaRPr lang="en-US"/>
          </a:p>
        </p:txBody>
      </p:sp>
      <p:sp>
        <p:nvSpPr>
          <p:cNvPr id="6" name="Title 2">
            <a:extLst>
              <a:ext uri="{FF2B5EF4-FFF2-40B4-BE49-F238E27FC236}">
                <a16:creationId xmlns:a16="http://schemas.microsoft.com/office/drawing/2014/main" id="{96BE5FD1-D99C-6FFD-C8EB-9323432E09F8}"/>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24185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7048-D58F-4800-F15B-C38F8D116687}"/>
              </a:ext>
            </a:extLst>
          </p:cNvPr>
          <p:cNvSpPr>
            <a:spLocks noGrp="1"/>
          </p:cNvSpPr>
          <p:nvPr>
            <p:ph type="title"/>
          </p:nvPr>
        </p:nvSpPr>
        <p:spPr/>
        <p:txBody>
          <a:bodyPr/>
          <a:lstStyle/>
          <a:p>
            <a:r>
              <a:rPr lang="en-US" dirty="0"/>
              <a:t>Contents</a:t>
            </a:r>
            <a:endParaRPr lang="en-GB" dirty="0"/>
          </a:p>
        </p:txBody>
      </p:sp>
      <p:graphicFrame>
        <p:nvGraphicFramePr>
          <p:cNvPr id="6" name="Table 6">
            <a:extLst>
              <a:ext uri="{FF2B5EF4-FFF2-40B4-BE49-F238E27FC236}">
                <a16:creationId xmlns:a16="http://schemas.microsoft.com/office/drawing/2014/main" id="{AED75B70-B939-B28B-1BCF-1E229F8F5BC4}"/>
              </a:ext>
            </a:extLst>
          </p:cNvPr>
          <p:cNvGraphicFramePr>
            <a:graphicFrameLocks noGrp="1"/>
          </p:cNvGraphicFramePr>
          <p:nvPr>
            <p:ph idx="1"/>
            <p:extLst>
              <p:ext uri="{D42A27DB-BD31-4B8C-83A1-F6EECF244321}">
                <p14:modId xmlns:p14="http://schemas.microsoft.com/office/powerpoint/2010/main" val="159520397"/>
              </p:ext>
            </p:extLst>
          </p:nvPr>
        </p:nvGraphicFramePr>
        <p:xfrm>
          <a:off x="371475" y="1898650"/>
          <a:ext cx="10945813" cy="2424000"/>
        </p:xfrm>
        <a:graphic>
          <a:graphicData uri="http://schemas.openxmlformats.org/drawingml/2006/table">
            <a:tbl>
              <a:tblPr firstRow="1" bandRow="1">
                <a:tableStyleId>{5C22544A-7EE6-4342-B048-85BDC9FD1C3A}</a:tableStyleId>
              </a:tblPr>
              <a:tblGrid>
                <a:gridCol w="1861146">
                  <a:extLst>
                    <a:ext uri="{9D8B030D-6E8A-4147-A177-3AD203B41FA5}">
                      <a16:colId xmlns:a16="http://schemas.microsoft.com/office/drawing/2014/main" val="2697976420"/>
                    </a:ext>
                  </a:extLst>
                </a:gridCol>
                <a:gridCol w="9084667">
                  <a:extLst>
                    <a:ext uri="{9D8B030D-6E8A-4147-A177-3AD203B41FA5}">
                      <a16:colId xmlns:a16="http://schemas.microsoft.com/office/drawing/2014/main" val="2589249364"/>
                    </a:ext>
                  </a:extLst>
                </a:gridCol>
              </a:tblGrid>
              <a:tr h="370840">
                <a:tc>
                  <a:txBody>
                    <a:bodyPr/>
                    <a:lstStyle/>
                    <a:p>
                      <a:pPr algn="l"/>
                      <a:r>
                        <a:rPr lang="en-GB" sz="2000" b="0" i="0" dirty="0">
                          <a:solidFill>
                            <a:schemeClr val="tx1"/>
                          </a:solidFill>
                          <a:latin typeface="Founders Grotesk Medium" panose="020B0503030202060203" pitchFamily="34" charset="77"/>
                        </a:rPr>
                        <a:t>Pages 4 - 6</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Registering for the Coupa Supplier Portal</a:t>
                      </a:r>
                      <a:endParaRPr lang="en-GB" sz="1600" b="0" i="0" dirty="0">
                        <a:solidFill>
                          <a:schemeClr val="tx2"/>
                        </a:solidFill>
                        <a:latin typeface="Founders Grotesk" panose="020B0503030202060203" pitchFamily="34" charset="77"/>
                      </a:endParaRP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28771369"/>
                  </a:ext>
                </a:extLst>
              </a:tr>
              <a:tr h="370840">
                <a:tc>
                  <a:txBody>
                    <a:bodyPr/>
                    <a:lstStyle/>
                    <a:p>
                      <a:pPr algn="l"/>
                      <a:r>
                        <a:rPr lang="en-GB" sz="2000" b="0" i="0" dirty="0">
                          <a:solidFill>
                            <a:schemeClr val="tx1"/>
                          </a:solidFill>
                          <a:latin typeface="Founders Grotesk Medium" panose="020B0503030202060203" pitchFamily="34" charset="77"/>
                        </a:rPr>
                        <a:t>Pages 7 - 8</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Accepting Term of Use for e-Invoicing</a:t>
                      </a:r>
                      <a:endParaRPr lang="en-GB" sz="1600" b="0" i="0" dirty="0">
                        <a:solidFill>
                          <a:schemeClr val="tx2"/>
                        </a:solidFill>
                        <a:latin typeface="Founders Grotesk" panose="020B0503030202060203" pitchFamily="34" charset="77"/>
                      </a:endParaRP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6560285"/>
                  </a:ext>
                </a:extLst>
              </a:tr>
              <a:tr h="370840">
                <a:tc>
                  <a:txBody>
                    <a:bodyPr/>
                    <a:lstStyle/>
                    <a:p>
                      <a:r>
                        <a:rPr lang="en-GB" sz="2000" b="0" i="0" dirty="0">
                          <a:solidFill>
                            <a:schemeClr val="tx1"/>
                          </a:solidFill>
                          <a:latin typeface="Founders Grotesk Medium" panose="020B0503030202060203" pitchFamily="34" charset="77"/>
                        </a:rPr>
                        <a:t>Page 9 - 26</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Setting up Legal Entity information</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38640699"/>
                  </a:ext>
                </a:extLst>
              </a:tr>
              <a:tr h="370840">
                <a:tc>
                  <a:txBody>
                    <a:bodyPr/>
                    <a:lstStyle/>
                    <a:p>
                      <a:r>
                        <a:rPr lang="en-GB" sz="2000" b="0" i="0" dirty="0">
                          <a:solidFill>
                            <a:schemeClr val="tx1"/>
                          </a:solidFill>
                          <a:latin typeface="Founders Grotesk Medium" panose="020B0503030202060203" pitchFamily="34" charset="77"/>
                        </a:rPr>
                        <a:t>Pages 27 – 28</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Shipping &amp; Handling Charge</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52942787"/>
                  </a:ext>
                </a:extLst>
              </a:tr>
              <a:tr h="370840">
                <a:tc>
                  <a:txBody>
                    <a:bodyPr/>
                    <a:lstStyle/>
                    <a:p>
                      <a:r>
                        <a:rPr lang="en-GB" sz="2000" b="0" i="0" dirty="0">
                          <a:solidFill>
                            <a:schemeClr val="tx1"/>
                          </a:solidFill>
                          <a:latin typeface="Founders Grotesk Medium" panose="020B0503030202060203" pitchFamily="34" charset="77"/>
                        </a:rPr>
                        <a:t>Pages 29 - 30</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chemeClr val="tx2"/>
                          </a:solidFill>
                          <a:latin typeface="Founders Grotesk" panose="020B0503030202060203" pitchFamily="34" charset="77"/>
                        </a:rPr>
                        <a:t>CSP</a:t>
                      </a:r>
                      <a:r>
                        <a:rPr lang="en-GB" sz="2000" b="0" i="0" dirty="0">
                          <a:solidFill>
                            <a:schemeClr val="tx2"/>
                          </a:solidFill>
                          <a:latin typeface="Founders Grotesk" panose="020B0503030202060203" pitchFamily="34" charset="77"/>
                        </a:rPr>
                        <a:t> Address Codes in cXML Invoice</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8317710"/>
                  </a:ext>
                </a:extLst>
              </a:tr>
            </a:tbl>
          </a:graphicData>
        </a:graphic>
      </p:graphicFrame>
      <p:sp>
        <p:nvSpPr>
          <p:cNvPr id="4" name="Footer Placeholder 3">
            <a:extLst>
              <a:ext uri="{FF2B5EF4-FFF2-40B4-BE49-F238E27FC236}">
                <a16:creationId xmlns:a16="http://schemas.microsoft.com/office/drawing/2014/main" id="{F8269491-0DF5-737A-B293-B489BE8714AA}"/>
              </a:ext>
            </a:extLst>
          </p:cNvPr>
          <p:cNvSpPr>
            <a:spLocks noGrp="1"/>
          </p:cNvSpPr>
          <p:nvPr>
            <p:ph type="ftr" sz="quarter" idx="11"/>
          </p:nvPr>
        </p:nvSpPr>
        <p:spPr/>
        <p:txBody>
          <a:bodyPr/>
          <a:lstStyle/>
          <a:p>
            <a:r>
              <a:rPr lang="en-GB"/>
              <a:t>Coupa Supplier Portal (CSP) Training | Setting up your CSP account | 10/10/2023</a:t>
            </a:r>
            <a:endParaRPr lang="en-US"/>
          </a:p>
        </p:txBody>
      </p:sp>
      <p:sp>
        <p:nvSpPr>
          <p:cNvPr id="5" name="Slide Number Placeholder 4">
            <a:extLst>
              <a:ext uri="{FF2B5EF4-FFF2-40B4-BE49-F238E27FC236}">
                <a16:creationId xmlns:a16="http://schemas.microsoft.com/office/drawing/2014/main" id="{98A8439C-BA38-AB8A-0101-CC5E2B679743}"/>
              </a:ext>
            </a:extLst>
          </p:cNvPr>
          <p:cNvSpPr>
            <a:spLocks noGrp="1"/>
          </p:cNvSpPr>
          <p:nvPr>
            <p:ph type="sldNum" sz="quarter" idx="12"/>
          </p:nvPr>
        </p:nvSpPr>
        <p:spPr/>
        <p:txBody>
          <a:bodyPr/>
          <a:lstStyle/>
          <a:p>
            <a:fld id="{17BD8530-3730-5D40-B6D8-A37C988F2FCD}" type="slidenum">
              <a:rPr lang="en-US" smtClean="0"/>
              <a:t>2</a:t>
            </a:fld>
            <a:endParaRPr lang="en-US"/>
          </a:p>
        </p:txBody>
      </p:sp>
    </p:spTree>
    <p:extLst>
      <p:ext uri="{BB962C8B-B14F-4D97-AF65-F5344CB8AC3E}">
        <p14:creationId xmlns:p14="http://schemas.microsoft.com/office/powerpoint/2010/main" val="417740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DCF04C-6DFB-4F45-8191-81C3FE7A2FA3}"/>
              </a:ext>
            </a:extLst>
          </p:cNvPr>
          <p:cNvSpPr txBox="1">
            <a:spLocks/>
          </p:cNvSpPr>
          <p:nvPr/>
        </p:nvSpPr>
        <p:spPr>
          <a:xfrm>
            <a:off x="360000" y="5049982"/>
            <a:ext cx="10957288" cy="1372814"/>
          </a:xfrm>
          <a:prstGeom prst="rect">
            <a:avLst/>
          </a:prstGeom>
          <a:solidFill>
            <a:schemeClr val="tx1"/>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100" dirty="0">
                <a:solidFill>
                  <a:schemeClr val="bg1"/>
                </a:solidFill>
              </a:rPr>
              <a:t>Please NOTE: </a:t>
            </a:r>
            <a:r>
              <a:rPr lang="en-GB" sz="1100" b="0" dirty="0">
                <a:solidFill>
                  <a:schemeClr val="bg1"/>
                </a:solidFill>
              </a:rPr>
              <a:t>It is important for tax purposes that you reflect where you ship goods from when it is different to your legally registered country.</a:t>
            </a:r>
          </a:p>
          <a:p>
            <a:pPr>
              <a:spcAft>
                <a:spcPts val="0"/>
              </a:spcAft>
            </a:pPr>
            <a:endParaRPr lang="en-GB" sz="500" b="0" dirty="0">
              <a:solidFill>
                <a:schemeClr val="bg1"/>
              </a:solidFill>
            </a:endParaRPr>
          </a:p>
          <a:p>
            <a:pPr>
              <a:spcAft>
                <a:spcPts val="0"/>
              </a:spcAft>
            </a:pPr>
            <a:r>
              <a:rPr lang="en-GB" sz="1100" b="0" dirty="0">
                <a:solidFill>
                  <a:schemeClr val="bg1"/>
                </a:solidFill>
              </a:rPr>
              <a:t>For example, if you are registered in the UK but ship goods from a warehouse in Poland, please ensure that you add this address here to reflect this accurately when it comes to creating invoices.</a:t>
            </a:r>
          </a:p>
          <a:p>
            <a:pPr>
              <a:spcAft>
                <a:spcPts val="0"/>
              </a:spcAft>
            </a:pPr>
            <a:endParaRPr lang="en-GB" altLang="zh-CN" sz="500" b="0" dirty="0">
              <a:solidFill>
                <a:schemeClr val="bg1"/>
              </a:solidFill>
            </a:endParaRPr>
          </a:p>
          <a:p>
            <a:pPr>
              <a:spcAft>
                <a:spcPts val="0"/>
              </a:spcAft>
            </a:pPr>
            <a:endParaRPr lang="en-GB" altLang="zh-CN" sz="500" b="0" dirty="0">
              <a:solidFill>
                <a:schemeClr val="bg1"/>
              </a:solidFill>
            </a:endParaRPr>
          </a:p>
          <a:p>
            <a:pPr>
              <a:spcAft>
                <a:spcPts val="0"/>
              </a:spcAft>
            </a:pPr>
            <a:r>
              <a:rPr lang="en-GB" altLang="zh-CN" sz="1100" b="0" dirty="0">
                <a:solidFill>
                  <a:schemeClr val="bg1"/>
                </a:solidFill>
              </a:rPr>
              <a:t>If (as may be the case in the above example) you are required to raise an invoice using a VAT ID that differs from the VAT ID shown against your Coupa legal entity information (i.e. the VAT number issued by your country of residence/incorporation), you will need to add an additional VAT against your legal entity and send this VAT ID in your cXML file to Coupa when transmitting invoice data via the cXML file-  Please refer to slide 21. </a:t>
            </a:r>
            <a:endParaRPr lang="en-US" altLang="zh-CN" sz="1100" b="0" strike="sngStrike" dirty="0">
              <a:solidFill>
                <a:schemeClr val="bg1"/>
              </a:solidFill>
            </a:endParaRPr>
          </a:p>
        </p:txBody>
      </p:sp>
      <p:sp>
        <p:nvSpPr>
          <p:cNvPr id="4" name="Text Placeholder 2">
            <a:extLst>
              <a:ext uri="{FF2B5EF4-FFF2-40B4-BE49-F238E27FC236}">
                <a16:creationId xmlns:a16="http://schemas.microsoft.com/office/drawing/2014/main" id="{CB2FA13B-60ED-4A3E-83E7-DDD48321ED66}"/>
              </a:ext>
            </a:extLst>
          </p:cNvPr>
          <p:cNvSpPr txBox="1">
            <a:spLocks/>
          </p:cNvSpPr>
          <p:nvPr/>
        </p:nvSpPr>
        <p:spPr>
          <a:xfrm>
            <a:off x="360000" y="950400"/>
            <a:ext cx="3232688" cy="1155546"/>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defTabSz="457200">
              <a:lnSpc>
                <a:spcPct val="120000"/>
              </a:lnSpc>
              <a:buSzPct val="100000"/>
              <a:tabLst>
                <a:tab pos="265113" algn="l"/>
              </a:tabLst>
            </a:pPr>
            <a:r>
              <a:rPr lang="en-US" sz="1100" b="0" dirty="0">
                <a:solidFill>
                  <a:srgbClr val="011546"/>
                </a:solidFill>
              </a:rPr>
              <a:t>7a.	</a:t>
            </a:r>
            <a:r>
              <a:rPr lang="en-US" altLang="zh-CN" sz="1100" dirty="0">
                <a:solidFill>
                  <a:srgbClr val="011546"/>
                </a:solidFill>
              </a:rPr>
              <a:t>Where do you ship goods from?</a:t>
            </a:r>
            <a:br>
              <a:rPr lang="en-US" altLang="zh-CN" sz="1100" dirty="0">
                <a:solidFill>
                  <a:srgbClr val="011546"/>
                </a:solidFill>
              </a:rPr>
            </a:br>
            <a:r>
              <a:rPr lang="en-US" altLang="zh-CN" sz="1100" b="0" dirty="0">
                <a:solidFill>
                  <a:srgbClr val="011546"/>
                </a:solidFill>
              </a:rPr>
              <a:t>If you ship goods from a location different to the address that you invoice from, click </a:t>
            </a:r>
            <a:r>
              <a:rPr lang="en-US" altLang="zh-CN" sz="1100" dirty="0">
                <a:solidFill>
                  <a:srgbClr val="011546"/>
                </a:solidFill>
              </a:rPr>
              <a:t>Add Ship From </a:t>
            </a:r>
            <a:r>
              <a:rPr lang="en-US" altLang="zh-CN" sz="1100" b="0" dirty="0">
                <a:solidFill>
                  <a:srgbClr val="011546"/>
                </a:solidFill>
              </a:rPr>
              <a:t>and add a new address. If you would like to use the same address, click </a:t>
            </a:r>
            <a:r>
              <a:rPr lang="en-US" altLang="zh-CN" sz="1100" dirty="0">
                <a:solidFill>
                  <a:srgbClr val="011546"/>
                </a:solidFill>
              </a:rPr>
              <a:t>Done.</a:t>
            </a:r>
            <a:endParaRPr lang="en-US" sz="1100" dirty="0">
              <a:solidFill>
                <a:srgbClr val="011546"/>
              </a:solidFill>
            </a:endParaRPr>
          </a:p>
        </p:txBody>
      </p:sp>
      <p:pic>
        <p:nvPicPr>
          <p:cNvPr id="5" name="Picture 4">
            <a:extLst>
              <a:ext uri="{FF2B5EF4-FFF2-40B4-BE49-F238E27FC236}">
                <a16:creationId xmlns:a16="http://schemas.microsoft.com/office/drawing/2014/main" id="{65B7C818-4680-4B93-A353-A0C3B3051C4B}"/>
              </a:ext>
            </a:extLst>
          </p:cNvPr>
          <p:cNvPicPr>
            <a:picLocks noChangeAspect="1"/>
          </p:cNvPicPr>
          <p:nvPr/>
        </p:nvPicPr>
        <p:blipFill>
          <a:blip r:embed="rId2"/>
          <a:stretch>
            <a:fillRect/>
          </a:stretch>
        </p:blipFill>
        <p:spPr>
          <a:xfrm>
            <a:off x="4569374" y="950400"/>
            <a:ext cx="5191566" cy="3000729"/>
          </a:xfrm>
          <a:prstGeom prst="rect">
            <a:avLst/>
          </a:prstGeom>
          <a:ln>
            <a:solidFill>
              <a:schemeClr val="tx1"/>
            </a:solidFill>
          </a:ln>
        </p:spPr>
      </p:pic>
      <p:sp>
        <p:nvSpPr>
          <p:cNvPr id="6" name="Rectangle 5">
            <a:extLst>
              <a:ext uri="{FF2B5EF4-FFF2-40B4-BE49-F238E27FC236}">
                <a16:creationId xmlns:a16="http://schemas.microsoft.com/office/drawing/2014/main" id="{678F1F24-3CC0-4714-B4A1-6C2944DF1CF2}"/>
              </a:ext>
            </a:extLst>
          </p:cNvPr>
          <p:cNvSpPr/>
          <p:nvPr/>
        </p:nvSpPr>
        <p:spPr>
          <a:xfrm>
            <a:off x="8763001" y="2046952"/>
            <a:ext cx="828675" cy="28575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750BA9-BD01-4D67-9037-4741DBD7FA9D}"/>
              </a:ext>
            </a:extLst>
          </p:cNvPr>
          <p:cNvSpPr/>
          <p:nvPr/>
        </p:nvSpPr>
        <p:spPr>
          <a:xfrm>
            <a:off x="9177338" y="3534224"/>
            <a:ext cx="561362" cy="41690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ooter Placeholder 8">
            <a:extLst>
              <a:ext uri="{FF2B5EF4-FFF2-40B4-BE49-F238E27FC236}">
                <a16:creationId xmlns:a16="http://schemas.microsoft.com/office/drawing/2014/main" id="{F57B7D96-DFAD-1EE2-E459-895648039EAA}"/>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0" name="Slide Number Placeholder 9">
            <a:extLst>
              <a:ext uri="{FF2B5EF4-FFF2-40B4-BE49-F238E27FC236}">
                <a16:creationId xmlns:a16="http://schemas.microsoft.com/office/drawing/2014/main" id="{2E620AE6-E515-2C77-7D68-DDB2B2D5258D}"/>
              </a:ext>
            </a:extLst>
          </p:cNvPr>
          <p:cNvSpPr>
            <a:spLocks noGrp="1"/>
          </p:cNvSpPr>
          <p:nvPr>
            <p:ph type="sldNum" sz="quarter" idx="12"/>
          </p:nvPr>
        </p:nvSpPr>
        <p:spPr/>
        <p:txBody>
          <a:bodyPr/>
          <a:lstStyle/>
          <a:p>
            <a:fld id="{17BD8530-3730-5D40-B6D8-A37C988F2FCD}" type="slidenum">
              <a:rPr lang="en-US" smtClean="0"/>
              <a:t>20</a:t>
            </a:fld>
            <a:endParaRPr lang="en-US"/>
          </a:p>
        </p:txBody>
      </p:sp>
      <p:sp>
        <p:nvSpPr>
          <p:cNvPr id="11" name="Title 2">
            <a:extLst>
              <a:ext uri="{FF2B5EF4-FFF2-40B4-BE49-F238E27FC236}">
                <a16:creationId xmlns:a16="http://schemas.microsoft.com/office/drawing/2014/main" id="{EB2F2369-2D42-C2B1-07BF-4F9EA96C0054}"/>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1260545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DE4D9E-D96B-4E26-9916-8403E355FA8B}"/>
              </a:ext>
            </a:extLst>
          </p:cNvPr>
          <p:cNvSpPr txBox="1">
            <a:spLocks/>
          </p:cNvSpPr>
          <p:nvPr/>
        </p:nvSpPr>
        <p:spPr>
          <a:xfrm>
            <a:off x="360000" y="950400"/>
            <a:ext cx="3527239" cy="2301656"/>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defTabSz="457200" fontAlgn="base">
              <a:spcBef>
                <a:spcPct val="40000"/>
              </a:spcBef>
              <a:buClr>
                <a:schemeClr val="tx1"/>
              </a:buClr>
              <a:buSzPct val="100000"/>
            </a:pPr>
            <a:r>
              <a:rPr lang="en-US" sz="1100" b="0" dirty="0">
                <a:solidFill>
                  <a:srgbClr val="011546"/>
                </a:solidFill>
                <a:latin typeface="Arial" panose="020B0604020202020204" pitchFamily="34" charset="0"/>
              </a:rPr>
              <a:t>7b.	</a:t>
            </a:r>
            <a:r>
              <a:rPr lang="en-US" altLang="zh-CN" sz="1100" b="0" noProof="1">
                <a:solidFill>
                  <a:srgbClr val="011546"/>
                </a:solidFill>
              </a:rPr>
              <a:t>If you choose </a:t>
            </a:r>
            <a:r>
              <a:rPr lang="en-US" altLang="zh-CN" sz="1100" noProof="1">
                <a:solidFill>
                  <a:srgbClr val="011546"/>
                </a:solidFill>
              </a:rPr>
              <a:t>Add Ship From </a:t>
            </a:r>
            <a:r>
              <a:rPr lang="en-US" altLang="zh-CN" sz="1100" b="0" noProof="1">
                <a:solidFill>
                  <a:srgbClr val="011546"/>
                </a:solidFill>
              </a:rPr>
              <a:t>in the step 7a</a:t>
            </a:r>
            <a:r>
              <a:rPr lang="en-US" altLang="zh-CN" sz="1100" noProof="1">
                <a:solidFill>
                  <a:srgbClr val="011546"/>
                </a:solidFill>
              </a:rPr>
              <a:t>, </a:t>
            </a:r>
            <a:r>
              <a:rPr lang="en-US" altLang="zh-CN" sz="1100" b="0" noProof="1">
                <a:solidFill>
                  <a:srgbClr val="011546"/>
                </a:solidFill>
              </a:rPr>
              <a:t>complete the required fields:</a:t>
            </a:r>
          </a:p>
          <a:p>
            <a:pPr lvl="2" indent="0" defTabSz="457200" fontAlgn="base">
              <a:spcBef>
                <a:spcPct val="40000"/>
              </a:spcBef>
              <a:buClr>
                <a:schemeClr val="tx1"/>
              </a:buClr>
              <a:buSzPct val="100000"/>
              <a:buNone/>
            </a:pPr>
            <a:r>
              <a:rPr lang="en-US" altLang="zh-CN" sz="1100" b="1" noProof="1">
                <a:solidFill>
                  <a:srgbClr val="011546"/>
                </a:solidFill>
              </a:rPr>
              <a:t>What is your Ship From Address? </a:t>
            </a:r>
          </a:p>
          <a:p>
            <a:pPr lvl="2" indent="0" defTabSz="457200" fontAlgn="base">
              <a:spcBef>
                <a:spcPct val="40000"/>
              </a:spcBef>
              <a:buClr>
                <a:schemeClr val="tx1"/>
              </a:buClr>
              <a:buSzPct val="100000"/>
              <a:buNone/>
            </a:pPr>
            <a:r>
              <a:rPr lang="en-US" altLang="zh-CN" sz="1100" b="1" noProof="1">
                <a:solidFill>
                  <a:srgbClr val="011546"/>
                </a:solidFill>
              </a:rPr>
              <a:t>Integration Information: </a:t>
            </a:r>
            <a:r>
              <a:rPr lang="en-US" altLang="zh-CN" sz="1100" noProof="1">
                <a:solidFill>
                  <a:srgbClr val="011546"/>
                </a:solidFill>
              </a:rPr>
              <a:t>create a new code for this new address</a:t>
            </a:r>
          </a:p>
          <a:p>
            <a:pPr lvl="2" indent="0" defTabSz="457200" fontAlgn="base">
              <a:spcBef>
                <a:spcPct val="40000"/>
              </a:spcBef>
              <a:buClr>
                <a:schemeClr val="tx1"/>
              </a:buClr>
              <a:buSzPct val="100000"/>
              <a:buNone/>
            </a:pPr>
            <a:r>
              <a:rPr lang="en-US" altLang="zh-CN" sz="1100" b="1" noProof="1">
                <a:solidFill>
                  <a:srgbClr val="011546"/>
                </a:solidFill>
              </a:rPr>
              <a:t>Contact Information </a:t>
            </a:r>
            <a:r>
              <a:rPr lang="en-US" altLang="zh-CN" sz="1100" noProof="1">
                <a:solidFill>
                  <a:srgbClr val="011546"/>
                </a:solidFill>
              </a:rPr>
              <a:t>is optional </a:t>
            </a:r>
          </a:p>
          <a:p>
            <a:pPr lvl="2" indent="0" defTabSz="457200" fontAlgn="base">
              <a:spcBef>
                <a:spcPct val="40000"/>
              </a:spcBef>
              <a:buClr>
                <a:schemeClr val="tx1"/>
              </a:buClr>
              <a:buSzPct val="100000"/>
              <a:buNone/>
            </a:pPr>
            <a:r>
              <a:rPr lang="en-US" altLang="zh-CN" sz="1100" b="1" noProof="1">
                <a:solidFill>
                  <a:srgbClr val="011546"/>
                </a:solidFill>
              </a:rPr>
              <a:t>Which customers do you want to see this? </a:t>
            </a:r>
            <a:r>
              <a:rPr lang="en-US" altLang="zh-CN" sz="1100" noProof="1">
                <a:solidFill>
                  <a:srgbClr val="011546"/>
                </a:solidFill>
              </a:rPr>
              <a:t>Select </a:t>
            </a:r>
            <a:r>
              <a:rPr lang="en-US" altLang="zh-CN" sz="1100" b="1" noProof="1">
                <a:solidFill>
                  <a:srgbClr val="011546"/>
                </a:solidFill>
              </a:rPr>
              <a:t>Nationwide</a:t>
            </a:r>
          </a:p>
          <a:p>
            <a:pPr lvl="2" indent="0" defTabSz="457200" fontAlgn="base">
              <a:spcBef>
                <a:spcPct val="40000"/>
              </a:spcBef>
              <a:buClr>
                <a:schemeClr val="tx1"/>
              </a:buClr>
              <a:buSzPct val="100000"/>
              <a:buNone/>
            </a:pPr>
            <a:r>
              <a:rPr lang="en-US" altLang="zh-CN" sz="1100" noProof="1">
                <a:solidFill>
                  <a:srgbClr val="011546"/>
                </a:solidFill>
              </a:rPr>
              <a:t>Click </a:t>
            </a:r>
            <a:r>
              <a:rPr lang="en-US" altLang="zh-CN" sz="1100" b="1" noProof="1">
                <a:solidFill>
                  <a:srgbClr val="011546"/>
                </a:solidFill>
              </a:rPr>
              <a:t>Continue</a:t>
            </a:r>
            <a:r>
              <a:rPr lang="en-US" altLang="zh-CN" sz="1100" noProof="1">
                <a:solidFill>
                  <a:srgbClr val="011546"/>
                </a:solidFill>
              </a:rPr>
              <a:t>.</a:t>
            </a:r>
          </a:p>
        </p:txBody>
      </p:sp>
      <p:pic>
        <p:nvPicPr>
          <p:cNvPr id="5" name="Picture 4">
            <a:extLst>
              <a:ext uri="{FF2B5EF4-FFF2-40B4-BE49-F238E27FC236}">
                <a16:creationId xmlns:a16="http://schemas.microsoft.com/office/drawing/2014/main" id="{FCCDE2D4-8C1C-4928-B91B-E27D2BB4CF8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459" t="2610" r="4565" b="878"/>
          <a:stretch/>
        </p:blipFill>
        <p:spPr>
          <a:xfrm>
            <a:off x="4041285" y="950400"/>
            <a:ext cx="4486801" cy="3468675"/>
          </a:xfrm>
          <a:prstGeom prst="rect">
            <a:avLst/>
          </a:prstGeom>
          <a:ln>
            <a:solidFill>
              <a:srgbClr val="00338D"/>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D0E008AB-DBD2-4536-8582-BA75840AF560}"/>
              </a:ext>
            </a:extLst>
          </p:cNvPr>
          <p:cNvSpPr/>
          <p:nvPr/>
        </p:nvSpPr>
        <p:spPr>
          <a:xfrm>
            <a:off x="4198331" y="1789443"/>
            <a:ext cx="1505189" cy="222515"/>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7" name="Rectangle 6">
            <a:extLst>
              <a:ext uri="{FF2B5EF4-FFF2-40B4-BE49-F238E27FC236}">
                <a16:creationId xmlns:a16="http://schemas.microsoft.com/office/drawing/2014/main" id="{4F275A12-326E-432C-8E61-6BF95BB379FD}"/>
              </a:ext>
            </a:extLst>
          </p:cNvPr>
          <p:cNvSpPr/>
          <p:nvPr/>
        </p:nvSpPr>
        <p:spPr>
          <a:xfrm>
            <a:off x="4198331" y="3439696"/>
            <a:ext cx="2819085" cy="646894"/>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1" name="Text Placeholder 2">
            <a:extLst>
              <a:ext uri="{FF2B5EF4-FFF2-40B4-BE49-F238E27FC236}">
                <a16:creationId xmlns:a16="http://schemas.microsoft.com/office/drawing/2014/main" id="{4769251B-1BCE-452F-A7D4-61E1FDB15620}"/>
              </a:ext>
            </a:extLst>
          </p:cNvPr>
          <p:cNvSpPr txBox="1">
            <a:spLocks/>
          </p:cNvSpPr>
          <p:nvPr/>
        </p:nvSpPr>
        <p:spPr>
          <a:xfrm>
            <a:off x="360000" y="5539586"/>
            <a:ext cx="10957288" cy="882001"/>
          </a:xfrm>
          <a:prstGeom prst="rect">
            <a:avLst/>
          </a:prstGeom>
          <a:solidFill>
            <a:schemeClr val="tx1"/>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600" b="0" dirty="0">
                <a:solidFill>
                  <a:schemeClr val="bg1"/>
                </a:solidFill>
              </a:rPr>
              <a:t>Please </a:t>
            </a:r>
            <a:r>
              <a:rPr lang="en-US" sz="1600" dirty="0">
                <a:solidFill>
                  <a:schemeClr val="bg1"/>
                </a:solidFill>
              </a:rPr>
              <a:t>NOTE:</a:t>
            </a:r>
            <a:endParaRPr lang="en-US" altLang="zh-CN" sz="1600" b="0" dirty="0">
              <a:solidFill>
                <a:schemeClr val="bg1"/>
              </a:solidFill>
            </a:endParaRPr>
          </a:p>
          <a:p>
            <a:pPr>
              <a:spcAft>
                <a:spcPts val="0"/>
              </a:spcAft>
            </a:pPr>
            <a:r>
              <a:rPr lang="en-GB" altLang="zh-CN" sz="1600" b="0" dirty="0">
                <a:solidFill>
                  <a:schemeClr val="bg1"/>
                </a:solidFill>
              </a:rPr>
              <a:t>Create a Ship From Code and reference it in your cXML invoices would enhance the success of cXML invoice address information matching with CSP and is strongly recommended.</a:t>
            </a:r>
          </a:p>
        </p:txBody>
      </p:sp>
      <p:sp>
        <p:nvSpPr>
          <p:cNvPr id="13" name="Footer Placeholder 12">
            <a:extLst>
              <a:ext uri="{FF2B5EF4-FFF2-40B4-BE49-F238E27FC236}">
                <a16:creationId xmlns:a16="http://schemas.microsoft.com/office/drawing/2014/main" id="{7F449D9B-14C7-9657-F524-78710EC36C3C}"/>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4" name="Slide Number Placeholder 13">
            <a:extLst>
              <a:ext uri="{FF2B5EF4-FFF2-40B4-BE49-F238E27FC236}">
                <a16:creationId xmlns:a16="http://schemas.microsoft.com/office/drawing/2014/main" id="{8BA7D943-5691-6DAF-E733-7B02514F74C3}"/>
              </a:ext>
            </a:extLst>
          </p:cNvPr>
          <p:cNvSpPr>
            <a:spLocks noGrp="1"/>
          </p:cNvSpPr>
          <p:nvPr>
            <p:ph type="sldNum" sz="quarter" idx="12"/>
          </p:nvPr>
        </p:nvSpPr>
        <p:spPr/>
        <p:txBody>
          <a:bodyPr/>
          <a:lstStyle/>
          <a:p>
            <a:fld id="{17BD8530-3730-5D40-B6D8-A37C988F2FCD}" type="slidenum">
              <a:rPr lang="en-US" smtClean="0"/>
              <a:t>21</a:t>
            </a:fld>
            <a:endParaRPr lang="en-US"/>
          </a:p>
        </p:txBody>
      </p:sp>
      <p:sp>
        <p:nvSpPr>
          <p:cNvPr id="15" name="Title 2">
            <a:extLst>
              <a:ext uri="{FF2B5EF4-FFF2-40B4-BE49-F238E27FC236}">
                <a16:creationId xmlns:a16="http://schemas.microsoft.com/office/drawing/2014/main" id="{A14530D4-4736-A888-23F8-D09D30C470BC}"/>
              </a:ext>
            </a:extLst>
          </p:cNvPr>
          <p:cNvSpPr>
            <a:spLocks noGrp="1"/>
          </p:cNvSpPr>
          <p:nvPr>
            <p:ph type="title"/>
          </p:nvPr>
        </p:nvSpPr>
        <p:spPr>
          <a:xfrm>
            <a:off x="371475" y="333988"/>
            <a:ext cx="10945813" cy="719750"/>
          </a:xfrm>
        </p:spPr>
        <p:txBody>
          <a:bodyPr/>
          <a:lstStyle/>
          <a:p>
            <a:r>
              <a:rPr lang="en-GB" dirty="0"/>
              <a:t>Setting up Legal Entity Information</a:t>
            </a:r>
          </a:p>
        </p:txBody>
      </p:sp>
      <p:pic>
        <p:nvPicPr>
          <p:cNvPr id="4" name="Picture 3">
            <a:extLst>
              <a:ext uri="{FF2B5EF4-FFF2-40B4-BE49-F238E27FC236}">
                <a16:creationId xmlns:a16="http://schemas.microsoft.com/office/drawing/2014/main" id="{8403910F-876F-46F9-86A7-C045F45D0151}"/>
              </a:ext>
            </a:extLst>
          </p:cNvPr>
          <p:cNvPicPr>
            <a:picLocks noChangeAspect="1"/>
          </p:cNvPicPr>
          <p:nvPr/>
        </p:nvPicPr>
        <p:blipFill>
          <a:blip r:embed="rId3"/>
          <a:stretch>
            <a:fillRect/>
          </a:stretch>
        </p:blipFill>
        <p:spPr>
          <a:xfrm>
            <a:off x="7535766" y="3203148"/>
            <a:ext cx="3455482" cy="2260025"/>
          </a:xfrm>
          <a:prstGeom prst="rect">
            <a:avLst/>
          </a:prstGeom>
          <a:ln>
            <a:solidFill>
              <a:schemeClr val="tx1"/>
            </a:solidFill>
          </a:ln>
        </p:spPr>
      </p:pic>
      <p:sp>
        <p:nvSpPr>
          <p:cNvPr id="8" name="Rectangle 7">
            <a:extLst>
              <a:ext uri="{FF2B5EF4-FFF2-40B4-BE49-F238E27FC236}">
                <a16:creationId xmlns:a16="http://schemas.microsoft.com/office/drawing/2014/main" id="{3E92A362-1CE6-42D1-8FF2-513D34C6872B}"/>
              </a:ext>
            </a:extLst>
          </p:cNvPr>
          <p:cNvSpPr/>
          <p:nvPr/>
        </p:nvSpPr>
        <p:spPr>
          <a:xfrm>
            <a:off x="7535766" y="3203148"/>
            <a:ext cx="826496" cy="217485"/>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9" name="Rectangle 8">
            <a:extLst>
              <a:ext uri="{FF2B5EF4-FFF2-40B4-BE49-F238E27FC236}">
                <a16:creationId xmlns:a16="http://schemas.microsoft.com/office/drawing/2014/main" id="{E9D50036-EFED-49C3-B30A-7E19524D445C}"/>
              </a:ext>
            </a:extLst>
          </p:cNvPr>
          <p:cNvSpPr/>
          <p:nvPr/>
        </p:nvSpPr>
        <p:spPr>
          <a:xfrm>
            <a:off x="7535766" y="4656145"/>
            <a:ext cx="1616912" cy="217485"/>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0" name="Rectangle 9">
            <a:extLst>
              <a:ext uri="{FF2B5EF4-FFF2-40B4-BE49-F238E27FC236}">
                <a16:creationId xmlns:a16="http://schemas.microsoft.com/office/drawing/2014/main" id="{D9042508-23DE-47E9-85C0-B0621D0D7CFC}"/>
              </a:ext>
            </a:extLst>
          </p:cNvPr>
          <p:cNvSpPr/>
          <p:nvPr/>
        </p:nvSpPr>
        <p:spPr>
          <a:xfrm>
            <a:off x="10482876" y="5236834"/>
            <a:ext cx="527418" cy="217485"/>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Tree>
    <p:extLst>
      <p:ext uri="{BB962C8B-B14F-4D97-AF65-F5344CB8AC3E}">
        <p14:creationId xmlns:p14="http://schemas.microsoft.com/office/powerpoint/2010/main" val="390254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8B814-78C2-40E2-AE64-678DE90544E0}"/>
              </a:ext>
            </a:extLst>
          </p:cNvPr>
          <p:cNvPicPr>
            <a:picLocks noChangeAspect="1"/>
          </p:cNvPicPr>
          <p:nvPr/>
        </p:nvPicPr>
        <p:blipFill>
          <a:blip r:embed="rId2"/>
          <a:stretch>
            <a:fillRect/>
          </a:stretch>
        </p:blipFill>
        <p:spPr>
          <a:xfrm>
            <a:off x="7186471" y="2541390"/>
            <a:ext cx="4304325" cy="3386456"/>
          </a:xfrm>
          <a:prstGeom prst="rect">
            <a:avLst/>
          </a:prstGeom>
          <a:ln>
            <a:solidFill>
              <a:schemeClr val="tx1"/>
            </a:solidFill>
          </a:ln>
        </p:spPr>
      </p:pic>
      <p:sp>
        <p:nvSpPr>
          <p:cNvPr id="4" name="Text Placeholder 2">
            <a:extLst>
              <a:ext uri="{FF2B5EF4-FFF2-40B4-BE49-F238E27FC236}">
                <a16:creationId xmlns:a16="http://schemas.microsoft.com/office/drawing/2014/main" id="{AB2B1F12-ADB2-4362-BAA9-5C693FB0C954}"/>
              </a:ext>
            </a:extLst>
          </p:cNvPr>
          <p:cNvSpPr txBox="1">
            <a:spLocks/>
          </p:cNvSpPr>
          <p:nvPr/>
        </p:nvSpPr>
        <p:spPr>
          <a:xfrm>
            <a:off x="360000" y="950400"/>
            <a:ext cx="4127267" cy="559723"/>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defTabSz="457200" fontAlgn="base">
              <a:spcBef>
                <a:spcPct val="40000"/>
              </a:spcBef>
              <a:buClr>
                <a:schemeClr val="tx1"/>
              </a:buClr>
              <a:buSzPct val="100000"/>
              <a:tabLst>
                <a:tab pos="269875" algn="l"/>
              </a:tabLst>
            </a:pPr>
            <a:r>
              <a:rPr lang="en-US" sz="1400" b="0" dirty="0">
                <a:solidFill>
                  <a:srgbClr val="011546"/>
                </a:solidFill>
              </a:rPr>
              <a:t>7c.	</a:t>
            </a:r>
            <a:r>
              <a:rPr lang="en-US" altLang="zh-CN" sz="1400" b="0" noProof="1">
                <a:solidFill>
                  <a:srgbClr val="011546"/>
                </a:solidFill>
              </a:rPr>
              <a:t>Click </a:t>
            </a:r>
            <a:r>
              <a:rPr lang="en-US" altLang="zh-CN" sz="1400" noProof="1">
                <a:solidFill>
                  <a:srgbClr val="011546"/>
                </a:solidFill>
              </a:rPr>
              <a:t>Done </a:t>
            </a:r>
            <a:r>
              <a:rPr lang="en-US" altLang="zh-CN" sz="1400" b="0" noProof="1">
                <a:solidFill>
                  <a:srgbClr val="011546"/>
                </a:solidFill>
              </a:rPr>
              <a:t>once you’ve confirmed your ship goods from address.</a:t>
            </a:r>
          </a:p>
        </p:txBody>
      </p:sp>
      <p:sp>
        <p:nvSpPr>
          <p:cNvPr id="5" name="Text Placeholder 2">
            <a:extLst>
              <a:ext uri="{FF2B5EF4-FFF2-40B4-BE49-F238E27FC236}">
                <a16:creationId xmlns:a16="http://schemas.microsoft.com/office/drawing/2014/main" id="{8C79D525-D585-4D6B-ABAC-6486AA5E548E}"/>
              </a:ext>
            </a:extLst>
          </p:cNvPr>
          <p:cNvSpPr txBox="1">
            <a:spLocks/>
          </p:cNvSpPr>
          <p:nvPr/>
        </p:nvSpPr>
        <p:spPr>
          <a:xfrm>
            <a:off x="359999" y="2126535"/>
            <a:ext cx="4127267" cy="878661"/>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200" fontAlgn="base">
              <a:spcBef>
                <a:spcPct val="40000"/>
              </a:spcBef>
              <a:buClr>
                <a:schemeClr val="tx1"/>
              </a:buClr>
              <a:buSzPct val="100000"/>
            </a:pPr>
            <a:r>
              <a:rPr lang="en-US" altLang="zh-CN" sz="1400" noProof="1">
                <a:solidFill>
                  <a:srgbClr val="011546"/>
                </a:solidFill>
              </a:rPr>
              <a:t>8.   </a:t>
            </a:r>
            <a:r>
              <a:rPr lang="en-US" altLang="zh-CN" sz="1400" b="0" noProof="1">
                <a:solidFill>
                  <a:srgbClr val="011546"/>
                </a:solidFill>
              </a:rPr>
              <a:t>You will then see a </a:t>
            </a:r>
            <a:r>
              <a:rPr lang="en-US" altLang="zh-CN" sz="1400" noProof="1">
                <a:solidFill>
                  <a:srgbClr val="011546"/>
                </a:solidFill>
              </a:rPr>
              <a:t>Setup Complete </a:t>
            </a:r>
            <a:r>
              <a:rPr lang="en-US" altLang="zh-CN" sz="1400" b="0" noProof="1">
                <a:solidFill>
                  <a:srgbClr val="011546"/>
                </a:solidFill>
              </a:rPr>
              <a:t>pop-up window. </a:t>
            </a:r>
            <a:br>
              <a:rPr lang="en-US" altLang="zh-CN" sz="1400" b="0" noProof="1">
                <a:solidFill>
                  <a:srgbClr val="011546"/>
                </a:solidFill>
              </a:rPr>
            </a:br>
            <a:r>
              <a:rPr lang="en-US" altLang="zh-CN" sz="1400" b="0" noProof="1">
                <a:solidFill>
                  <a:srgbClr val="011546"/>
                </a:solidFill>
              </a:rPr>
              <a:t>Click </a:t>
            </a:r>
            <a:r>
              <a:rPr lang="en-US" altLang="zh-CN" sz="1400" noProof="1">
                <a:solidFill>
                  <a:srgbClr val="011546"/>
                </a:solidFill>
              </a:rPr>
              <a:t>Return to Admin </a:t>
            </a:r>
            <a:r>
              <a:rPr lang="en-US" altLang="zh-CN" sz="1400" b="0" noProof="1">
                <a:solidFill>
                  <a:srgbClr val="011546"/>
                </a:solidFill>
              </a:rPr>
              <a:t>to go back to the main interface.</a:t>
            </a:r>
          </a:p>
        </p:txBody>
      </p:sp>
      <p:pic>
        <p:nvPicPr>
          <p:cNvPr id="6" name="Picture 5">
            <a:extLst>
              <a:ext uri="{FF2B5EF4-FFF2-40B4-BE49-F238E27FC236}">
                <a16:creationId xmlns:a16="http://schemas.microsoft.com/office/drawing/2014/main" id="{EA7BB73F-3BBC-4F21-841C-3A8EA17EE21B}"/>
              </a:ext>
            </a:extLst>
          </p:cNvPr>
          <p:cNvPicPr>
            <a:picLocks noChangeAspect="1"/>
          </p:cNvPicPr>
          <p:nvPr/>
        </p:nvPicPr>
        <p:blipFill>
          <a:blip r:embed="rId3"/>
          <a:stretch>
            <a:fillRect/>
          </a:stretch>
        </p:blipFill>
        <p:spPr>
          <a:xfrm>
            <a:off x="4579377" y="950400"/>
            <a:ext cx="4127267" cy="2460575"/>
          </a:xfrm>
          <a:prstGeom prst="rect">
            <a:avLst/>
          </a:prstGeom>
          <a:ln>
            <a:solidFill>
              <a:schemeClr val="tx1"/>
            </a:solidFill>
          </a:ln>
        </p:spPr>
      </p:pic>
      <p:sp>
        <p:nvSpPr>
          <p:cNvPr id="7" name="Rectangle 6">
            <a:extLst>
              <a:ext uri="{FF2B5EF4-FFF2-40B4-BE49-F238E27FC236}">
                <a16:creationId xmlns:a16="http://schemas.microsoft.com/office/drawing/2014/main" id="{11F7E7B7-4BC2-40FB-84BC-DC621E10C765}"/>
              </a:ext>
            </a:extLst>
          </p:cNvPr>
          <p:cNvSpPr/>
          <p:nvPr/>
        </p:nvSpPr>
        <p:spPr>
          <a:xfrm>
            <a:off x="8285042" y="3154371"/>
            <a:ext cx="421602" cy="217485"/>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9" name="Rectangle 8">
            <a:extLst>
              <a:ext uri="{FF2B5EF4-FFF2-40B4-BE49-F238E27FC236}">
                <a16:creationId xmlns:a16="http://schemas.microsoft.com/office/drawing/2014/main" id="{EFEA771E-1D36-4CB1-BAE1-D942C36A1949}"/>
              </a:ext>
            </a:extLst>
          </p:cNvPr>
          <p:cNvSpPr/>
          <p:nvPr/>
        </p:nvSpPr>
        <p:spPr>
          <a:xfrm>
            <a:off x="10992025" y="5639734"/>
            <a:ext cx="486428" cy="217485"/>
          </a:xfrm>
          <a:prstGeom prst="rect">
            <a:avLst/>
          </a:prstGeom>
          <a:noFill/>
          <a:ln w="2540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1" name="Footer Placeholder 10">
            <a:extLst>
              <a:ext uri="{FF2B5EF4-FFF2-40B4-BE49-F238E27FC236}">
                <a16:creationId xmlns:a16="http://schemas.microsoft.com/office/drawing/2014/main" id="{C8445492-5CE0-0680-5C85-CC50AF47BC64}"/>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2" name="Slide Number Placeholder 11">
            <a:extLst>
              <a:ext uri="{FF2B5EF4-FFF2-40B4-BE49-F238E27FC236}">
                <a16:creationId xmlns:a16="http://schemas.microsoft.com/office/drawing/2014/main" id="{981247D7-0A55-BF04-E704-792DD5FACD02}"/>
              </a:ext>
            </a:extLst>
          </p:cNvPr>
          <p:cNvSpPr>
            <a:spLocks noGrp="1"/>
          </p:cNvSpPr>
          <p:nvPr>
            <p:ph type="sldNum" sz="quarter" idx="12"/>
          </p:nvPr>
        </p:nvSpPr>
        <p:spPr/>
        <p:txBody>
          <a:bodyPr/>
          <a:lstStyle/>
          <a:p>
            <a:fld id="{17BD8530-3730-5D40-B6D8-A37C988F2FCD}" type="slidenum">
              <a:rPr lang="en-US" smtClean="0"/>
              <a:t>22</a:t>
            </a:fld>
            <a:endParaRPr lang="en-US"/>
          </a:p>
        </p:txBody>
      </p:sp>
      <p:sp>
        <p:nvSpPr>
          <p:cNvPr id="14" name="Title 2">
            <a:extLst>
              <a:ext uri="{FF2B5EF4-FFF2-40B4-BE49-F238E27FC236}">
                <a16:creationId xmlns:a16="http://schemas.microsoft.com/office/drawing/2014/main" id="{92809158-D6C0-3B69-6593-6789A2E87B2B}"/>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929310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81D08-2246-4E29-A940-46232D8D6F31}"/>
              </a:ext>
            </a:extLst>
          </p:cNvPr>
          <p:cNvPicPr>
            <a:picLocks noChangeAspect="1"/>
          </p:cNvPicPr>
          <p:nvPr/>
        </p:nvPicPr>
        <p:blipFill>
          <a:blip r:embed="rId2"/>
          <a:stretch>
            <a:fillRect/>
          </a:stretch>
        </p:blipFill>
        <p:spPr>
          <a:xfrm>
            <a:off x="3749055" y="950400"/>
            <a:ext cx="7820645" cy="3435659"/>
          </a:xfrm>
          <a:prstGeom prst="rect">
            <a:avLst/>
          </a:prstGeom>
          <a:ln>
            <a:solidFill>
              <a:schemeClr val="tx1"/>
            </a:solidFill>
          </a:ln>
        </p:spPr>
      </p:pic>
      <p:sp>
        <p:nvSpPr>
          <p:cNvPr id="6" name="Rectangle 5">
            <a:extLst>
              <a:ext uri="{FF2B5EF4-FFF2-40B4-BE49-F238E27FC236}">
                <a16:creationId xmlns:a16="http://schemas.microsoft.com/office/drawing/2014/main" id="{CBF5AFB9-B3C5-4B71-B4D1-CEFB9A911AFD}"/>
              </a:ext>
            </a:extLst>
          </p:cNvPr>
          <p:cNvSpPr/>
          <p:nvPr/>
        </p:nvSpPr>
        <p:spPr>
          <a:xfrm>
            <a:off x="10255562" y="1805568"/>
            <a:ext cx="942975" cy="2000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FB2ED526-61BE-4182-A8FA-57C1D9C50406}"/>
              </a:ext>
            </a:extLst>
          </p:cNvPr>
          <p:cNvSpPr txBox="1">
            <a:spLocks/>
          </p:cNvSpPr>
          <p:nvPr/>
        </p:nvSpPr>
        <p:spPr>
          <a:xfrm>
            <a:off x="359999" y="950400"/>
            <a:ext cx="3235255" cy="1700929"/>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200" fontAlgn="base">
              <a:spcBef>
                <a:spcPct val="40000"/>
              </a:spcBef>
              <a:buClr>
                <a:schemeClr val="tx1"/>
              </a:buClr>
              <a:buSzPct val="100000"/>
              <a:tabLst>
                <a:tab pos="269875" algn="l"/>
              </a:tabLst>
            </a:pPr>
            <a:r>
              <a:rPr lang="en-US" sz="1200" b="0" dirty="0">
                <a:solidFill>
                  <a:srgbClr val="011546"/>
                </a:solidFill>
              </a:rPr>
              <a:t>9.	</a:t>
            </a:r>
            <a:r>
              <a:rPr lang="en-US" altLang="zh-CN" sz="1200" b="0" noProof="1">
                <a:solidFill>
                  <a:srgbClr val="011546"/>
                </a:solidFill>
              </a:rPr>
              <a:t>After saving a Legal Entity, it will appear in the </a:t>
            </a:r>
            <a:r>
              <a:rPr lang="en-US" altLang="zh-CN" sz="1200" noProof="1">
                <a:solidFill>
                  <a:srgbClr val="011546"/>
                </a:solidFill>
              </a:rPr>
              <a:t>E-Invoicing Setup </a:t>
            </a:r>
            <a:r>
              <a:rPr lang="en-US" altLang="zh-CN" sz="1200" b="0" noProof="1">
                <a:solidFill>
                  <a:srgbClr val="011546"/>
                </a:solidFill>
              </a:rPr>
              <a:t>section under </a:t>
            </a:r>
            <a:r>
              <a:rPr lang="en-US" altLang="zh-CN" sz="1200" noProof="1">
                <a:solidFill>
                  <a:srgbClr val="011546"/>
                </a:solidFill>
              </a:rPr>
              <a:t>Admin</a:t>
            </a:r>
            <a:r>
              <a:rPr lang="en-US" altLang="zh-CN" sz="1200" b="0" noProof="1">
                <a:solidFill>
                  <a:srgbClr val="011546"/>
                </a:solidFill>
              </a:rPr>
              <a:t>. Click on the </a:t>
            </a:r>
            <a:r>
              <a:rPr lang="en-US" altLang="zh-CN" sz="1200" noProof="1">
                <a:solidFill>
                  <a:srgbClr val="011546"/>
                </a:solidFill>
              </a:rPr>
              <a:t>Action</a:t>
            </a:r>
            <a:r>
              <a:rPr lang="en-US" altLang="zh-CN" sz="1200" b="0" noProof="1">
                <a:solidFill>
                  <a:srgbClr val="011546"/>
                </a:solidFill>
              </a:rPr>
              <a:t> button for eah legal entity. You can see three options: </a:t>
            </a:r>
            <a:r>
              <a:rPr lang="en-US" altLang="zh-CN" sz="1200" noProof="1">
                <a:solidFill>
                  <a:srgbClr val="011546"/>
                </a:solidFill>
              </a:rPr>
              <a:t>Manage Legal Entity, Manage Remit-To Accounts </a:t>
            </a:r>
            <a:r>
              <a:rPr lang="en-US" altLang="zh-CN" sz="1200" b="0" noProof="1">
                <a:solidFill>
                  <a:srgbClr val="011546"/>
                </a:solidFill>
              </a:rPr>
              <a:t>and </a:t>
            </a:r>
            <a:r>
              <a:rPr lang="en-US" altLang="zh-CN" sz="1200" noProof="1">
                <a:solidFill>
                  <a:srgbClr val="011546"/>
                </a:solidFill>
              </a:rPr>
              <a:t>Deactivate Legal Entity</a:t>
            </a:r>
            <a:r>
              <a:rPr lang="en-US" altLang="zh-CN" sz="1200" b="0" noProof="1">
                <a:solidFill>
                  <a:srgbClr val="011546"/>
                </a:solidFill>
              </a:rPr>
              <a:t>.</a:t>
            </a:r>
          </a:p>
        </p:txBody>
      </p:sp>
      <p:sp>
        <p:nvSpPr>
          <p:cNvPr id="4" name="Text Placeholder 2">
            <a:extLst>
              <a:ext uri="{FF2B5EF4-FFF2-40B4-BE49-F238E27FC236}">
                <a16:creationId xmlns:a16="http://schemas.microsoft.com/office/drawing/2014/main" id="{EA6A65F2-44DA-4572-A825-A5BCC6DD2136}"/>
              </a:ext>
            </a:extLst>
          </p:cNvPr>
          <p:cNvSpPr txBox="1">
            <a:spLocks/>
          </p:cNvSpPr>
          <p:nvPr/>
        </p:nvSpPr>
        <p:spPr>
          <a:xfrm>
            <a:off x="371475" y="3019012"/>
            <a:ext cx="3235254" cy="1700929"/>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200" fontAlgn="base">
              <a:spcBef>
                <a:spcPct val="40000"/>
              </a:spcBef>
              <a:buClr>
                <a:schemeClr val="tx1"/>
              </a:buClr>
              <a:buSzPct val="100000"/>
            </a:pPr>
            <a:r>
              <a:rPr lang="en-US" sz="1200" b="0" dirty="0">
                <a:solidFill>
                  <a:srgbClr val="011546"/>
                </a:solidFill>
              </a:rPr>
              <a:t>10a.	</a:t>
            </a:r>
            <a:r>
              <a:rPr lang="en-US" altLang="zh-CN" sz="1200" b="0" noProof="1">
                <a:solidFill>
                  <a:srgbClr val="011546"/>
                </a:solidFill>
              </a:rPr>
              <a:t>Click on </a:t>
            </a:r>
            <a:r>
              <a:rPr lang="en-US" altLang="zh-CN" sz="1200" noProof="1">
                <a:solidFill>
                  <a:srgbClr val="011546"/>
                </a:solidFill>
              </a:rPr>
              <a:t>Manage Legal Entity</a:t>
            </a:r>
            <a:r>
              <a:rPr lang="en-US" altLang="zh-CN" sz="1200" b="0" noProof="1">
                <a:solidFill>
                  <a:srgbClr val="011546"/>
                </a:solidFill>
              </a:rPr>
              <a:t>. You can </a:t>
            </a:r>
            <a:r>
              <a:rPr lang="en-US" altLang="zh-CN" sz="1200" noProof="1">
                <a:solidFill>
                  <a:srgbClr val="011546"/>
                </a:solidFill>
              </a:rPr>
              <a:t>change the customer </a:t>
            </a:r>
            <a:r>
              <a:rPr lang="en-US" altLang="zh-CN" sz="1200" b="0" noProof="1">
                <a:solidFill>
                  <a:srgbClr val="011546"/>
                </a:solidFill>
              </a:rPr>
              <a:t>that you want to see this legal entity as well as </a:t>
            </a:r>
            <a:r>
              <a:rPr lang="en-US" altLang="zh-CN" sz="1200" noProof="1">
                <a:solidFill>
                  <a:srgbClr val="011546"/>
                </a:solidFill>
              </a:rPr>
              <a:t>add</a:t>
            </a:r>
            <a:r>
              <a:rPr lang="en-US" altLang="zh-CN" sz="1200" b="0" noProof="1">
                <a:solidFill>
                  <a:srgbClr val="011546"/>
                </a:solidFill>
              </a:rPr>
              <a:t> or </a:t>
            </a:r>
            <a:r>
              <a:rPr lang="en-US" altLang="zh-CN" sz="1200" noProof="1">
                <a:solidFill>
                  <a:srgbClr val="011546"/>
                </a:solidFill>
              </a:rPr>
              <a:t>deactive</a:t>
            </a:r>
            <a:r>
              <a:rPr lang="en-US" altLang="zh-CN" sz="1200" b="0" noProof="1">
                <a:solidFill>
                  <a:srgbClr val="011546"/>
                </a:solidFill>
              </a:rPr>
              <a:t> </a:t>
            </a:r>
            <a:r>
              <a:rPr lang="en-US" altLang="zh-CN" sz="1200" noProof="1">
                <a:solidFill>
                  <a:srgbClr val="011546"/>
                </a:solidFill>
              </a:rPr>
              <a:t>Remit-To Account</a:t>
            </a:r>
            <a:r>
              <a:rPr lang="en-US" altLang="zh-CN" sz="1200" b="0" noProof="1">
                <a:solidFill>
                  <a:srgbClr val="011546"/>
                </a:solidFill>
              </a:rPr>
              <a:t> and </a:t>
            </a:r>
            <a:r>
              <a:rPr lang="en-US" altLang="zh-CN" sz="1200" noProof="1">
                <a:solidFill>
                  <a:srgbClr val="011546"/>
                </a:solidFill>
              </a:rPr>
              <a:t>Ship-From Address</a:t>
            </a:r>
            <a:r>
              <a:rPr lang="en-US" altLang="zh-CN" sz="1200" b="0" noProof="1">
                <a:solidFill>
                  <a:srgbClr val="011546"/>
                </a:solidFill>
              </a:rPr>
              <a:t> for this legal entity. </a:t>
            </a:r>
          </a:p>
        </p:txBody>
      </p:sp>
      <p:sp>
        <p:nvSpPr>
          <p:cNvPr id="8" name="Footer Placeholder 7">
            <a:extLst>
              <a:ext uri="{FF2B5EF4-FFF2-40B4-BE49-F238E27FC236}">
                <a16:creationId xmlns:a16="http://schemas.microsoft.com/office/drawing/2014/main" id="{24446DCC-3560-16D3-4D38-39511E7E6C21}"/>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9" name="Slide Number Placeholder 8">
            <a:extLst>
              <a:ext uri="{FF2B5EF4-FFF2-40B4-BE49-F238E27FC236}">
                <a16:creationId xmlns:a16="http://schemas.microsoft.com/office/drawing/2014/main" id="{AC0629CA-5EB6-19D2-C9BB-106E20D99D44}"/>
              </a:ext>
            </a:extLst>
          </p:cNvPr>
          <p:cNvSpPr>
            <a:spLocks noGrp="1"/>
          </p:cNvSpPr>
          <p:nvPr>
            <p:ph type="sldNum" sz="quarter" idx="12"/>
          </p:nvPr>
        </p:nvSpPr>
        <p:spPr/>
        <p:txBody>
          <a:bodyPr/>
          <a:lstStyle/>
          <a:p>
            <a:fld id="{17BD8530-3730-5D40-B6D8-A37C988F2FCD}" type="slidenum">
              <a:rPr lang="en-US" smtClean="0"/>
              <a:t>23</a:t>
            </a:fld>
            <a:endParaRPr lang="en-US"/>
          </a:p>
        </p:txBody>
      </p:sp>
      <p:sp>
        <p:nvSpPr>
          <p:cNvPr id="10" name="Title 2">
            <a:extLst>
              <a:ext uri="{FF2B5EF4-FFF2-40B4-BE49-F238E27FC236}">
                <a16:creationId xmlns:a16="http://schemas.microsoft.com/office/drawing/2014/main" id="{6D87E6F9-440D-90CC-ADF9-3C6698281374}"/>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274805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D7F477B-032D-48C6-B673-4962A07A157F}"/>
              </a:ext>
            </a:extLst>
          </p:cNvPr>
          <p:cNvSpPr txBox="1">
            <a:spLocks/>
          </p:cNvSpPr>
          <p:nvPr/>
        </p:nvSpPr>
        <p:spPr>
          <a:xfrm>
            <a:off x="2522400" y="1330128"/>
            <a:ext cx="10195200" cy="4978599"/>
          </a:xfrm>
          <a:prstGeom prst="rect">
            <a:avLst/>
          </a:prstGeom>
        </p:spPr>
        <p:txBody>
          <a:bodyPr/>
          <a:lstStyle>
            <a:lvl1pPr marL="342900" indent="-342900" algn="l" defTabSz="457200" rtl="0" eaLnBrk="1" latinLnBrk="0" hangingPunct="1">
              <a:spcBef>
                <a:spcPct val="20000"/>
              </a:spcBef>
              <a:buClr>
                <a:schemeClr val="tx2"/>
              </a:buClr>
              <a:buSzPct val="120000"/>
              <a:buFont typeface="Arial"/>
              <a:buChar char="•"/>
              <a:defRPr sz="2800" b="0" i="0" kern="1200">
                <a:solidFill>
                  <a:schemeClr val="accent6"/>
                </a:solidFill>
                <a:latin typeface="NBS Light"/>
                <a:ea typeface="+mn-ea"/>
                <a:cs typeface="NBS Light"/>
              </a:defRPr>
            </a:lvl1pPr>
            <a:lvl2pPr marL="800100" indent="-342900" algn="l" defTabSz="457200" rtl="0" eaLnBrk="1" latinLnBrk="0" hangingPunct="1">
              <a:spcBef>
                <a:spcPct val="20000"/>
              </a:spcBef>
              <a:buClr>
                <a:schemeClr val="tx2"/>
              </a:buClr>
              <a:buSzPct val="120000"/>
              <a:buFont typeface="Arial"/>
              <a:buChar char="•"/>
              <a:defRPr sz="2400" b="0" i="0" kern="1200">
                <a:solidFill>
                  <a:srgbClr val="000000"/>
                </a:solidFill>
                <a:latin typeface="NBS Light"/>
                <a:ea typeface="+mn-ea"/>
                <a:cs typeface="NBS Light"/>
              </a:defRPr>
            </a:lvl2pPr>
            <a:lvl3pPr marL="914400" indent="0" algn="l" defTabSz="457200" rtl="0" eaLnBrk="1" latinLnBrk="0" hangingPunct="1">
              <a:spcBef>
                <a:spcPct val="20000"/>
              </a:spcBef>
              <a:buFont typeface="Arial"/>
              <a:buNone/>
              <a:defRPr sz="2400" b="0" i="0" kern="1200">
                <a:solidFill>
                  <a:srgbClr val="000000"/>
                </a:solidFill>
                <a:latin typeface="NBS Light"/>
                <a:ea typeface="+mn-ea"/>
                <a:cs typeface="NBS Light"/>
              </a:defRPr>
            </a:lvl3pPr>
            <a:lvl4pPr marL="1371600" indent="0" algn="l" defTabSz="457200" rtl="0" eaLnBrk="1" latinLnBrk="0" hangingPunct="1">
              <a:spcBef>
                <a:spcPct val="20000"/>
              </a:spcBef>
              <a:buFont typeface="Arial"/>
              <a:buNone/>
              <a:defRPr sz="2000" b="0" i="0" kern="1200">
                <a:solidFill>
                  <a:srgbClr val="000000"/>
                </a:solidFill>
                <a:latin typeface="NBS Light"/>
                <a:ea typeface="+mn-ea"/>
                <a:cs typeface="NBS Light"/>
              </a:defRPr>
            </a:lvl4pPr>
            <a:lvl5pPr marL="1828800" indent="0" algn="l" defTabSz="457200" rtl="0" eaLnBrk="1" latinLnBrk="0" hangingPunct="1">
              <a:spcBef>
                <a:spcPct val="20000"/>
              </a:spcBef>
              <a:buFont typeface="Arial"/>
              <a:buNone/>
              <a:defRPr sz="2000" b="0" i="0" kern="1200">
                <a:solidFill>
                  <a:srgbClr val="000000"/>
                </a:solidFill>
                <a:latin typeface="NBS Light"/>
                <a:ea typeface="+mn-ea"/>
                <a:cs typeface="NB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z</a:t>
            </a:r>
            <a:endParaRPr lang="en-GB" dirty="0"/>
          </a:p>
        </p:txBody>
      </p:sp>
      <p:sp>
        <p:nvSpPr>
          <p:cNvPr id="7" name="Text Placeholder 2">
            <a:extLst>
              <a:ext uri="{FF2B5EF4-FFF2-40B4-BE49-F238E27FC236}">
                <a16:creationId xmlns:a16="http://schemas.microsoft.com/office/drawing/2014/main" id="{C9892867-8B2B-420D-BBF7-31373A5D0109}"/>
              </a:ext>
            </a:extLst>
          </p:cNvPr>
          <p:cNvSpPr txBox="1">
            <a:spLocks/>
          </p:cNvSpPr>
          <p:nvPr/>
        </p:nvSpPr>
        <p:spPr>
          <a:xfrm>
            <a:off x="360000" y="950400"/>
            <a:ext cx="2910870" cy="1125064"/>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200" fontAlgn="base">
              <a:spcBef>
                <a:spcPct val="40000"/>
              </a:spcBef>
              <a:buClr>
                <a:schemeClr val="tx1"/>
              </a:buClr>
              <a:buSzPct val="100000"/>
            </a:pPr>
            <a:r>
              <a:rPr lang="en-US" sz="1400" b="0" dirty="0">
                <a:solidFill>
                  <a:srgbClr val="011546"/>
                </a:solidFill>
              </a:rPr>
              <a:t>10b.</a:t>
            </a:r>
            <a:r>
              <a:rPr lang="en-US" altLang="zh-CN" sz="1400" b="0" noProof="1">
                <a:solidFill>
                  <a:srgbClr val="011546"/>
                </a:solidFill>
              </a:rPr>
              <a:t>Click on </a:t>
            </a:r>
            <a:r>
              <a:rPr lang="en-US" altLang="zh-CN" sz="1400" noProof="1">
                <a:solidFill>
                  <a:srgbClr val="011546"/>
                </a:solidFill>
              </a:rPr>
              <a:t>Manage Legal Entity</a:t>
            </a:r>
            <a:r>
              <a:rPr lang="en-US" altLang="zh-CN" sz="1400" b="0" noProof="1">
                <a:solidFill>
                  <a:srgbClr val="011546"/>
                </a:solidFill>
              </a:rPr>
              <a:t>. And then click on </a:t>
            </a:r>
            <a:r>
              <a:rPr lang="en-US" altLang="zh-CN" sz="1400" noProof="1">
                <a:solidFill>
                  <a:srgbClr val="011546"/>
                </a:solidFill>
              </a:rPr>
              <a:t>Manage</a:t>
            </a:r>
            <a:r>
              <a:rPr lang="en-US" altLang="zh-CN" sz="1400" b="0" noProof="1">
                <a:solidFill>
                  <a:srgbClr val="011546"/>
                </a:solidFill>
              </a:rPr>
              <a:t> beside each address/account. You can check the codes that you setup for them. </a:t>
            </a:r>
          </a:p>
        </p:txBody>
      </p:sp>
      <p:pic>
        <p:nvPicPr>
          <p:cNvPr id="8" name="Picture 7">
            <a:extLst>
              <a:ext uri="{FF2B5EF4-FFF2-40B4-BE49-F238E27FC236}">
                <a16:creationId xmlns:a16="http://schemas.microsoft.com/office/drawing/2014/main" id="{D23C88DD-D599-4860-8E97-0B172275B6E4}"/>
              </a:ext>
            </a:extLst>
          </p:cNvPr>
          <p:cNvPicPr>
            <a:picLocks noChangeAspect="1"/>
          </p:cNvPicPr>
          <p:nvPr/>
        </p:nvPicPr>
        <p:blipFill>
          <a:blip r:embed="rId2"/>
          <a:stretch>
            <a:fillRect/>
          </a:stretch>
        </p:blipFill>
        <p:spPr>
          <a:xfrm>
            <a:off x="6406395" y="1239116"/>
            <a:ext cx="3926047" cy="2334286"/>
          </a:xfrm>
          <a:prstGeom prst="rect">
            <a:avLst/>
          </a:prstGeom>
          <a:ln>
            <a:solidFill>
              <a:schemeClr val="tx1"/>
            </a:solidFill>
          </a:ln>
        </p:spPr>
      </p:pic>
      <p:pic>
        <p:nvPicPr>
          <p:cNvPr id="9" name="Picture 8">
            <a:extLst>
              <a:ext uri="{FF2B5EF4-FFF2-40B4-BE49-F238E27FC236}">
                <a16:creationId xmlns:a16="http://schemas.microsoft.com/office/drawing/2014/main" id="{4A830A1D-D32A-438F-9769-51848E52028C}"/>
              </a:ext>
            </a:extLst>
          </p:cNvPr>
          <p:cNvPicPr>
            <a:picLocks noChangeAspect="1"/>
          </p:cNvPicPr>
          <p:nvPr/>
        </p:nvPicPr>
        <p:blipFill>
          <a:blip r:embed="rId3"/>
          <a:stretch>
            <a:fillRect/>
          </a:stretch>
        </p:blipFill>
        <p:spPr>
          <a:xfrm>
            <a:off x="2151066" y="3112316"/>
            <a:ext cx="4692647" cy="2800708"/>
          </a:xfrm>
          <a:prstGeom prst="rect">
            <a:avLst/>
          </a:prstGeom>
          <a:ln>
            <a:solidFill>
              <a:schemeClr val="tx1"/>
            </a:solidFill>
          </a:ln>
        </p:spPr>
      </p:pic>
      <p:sp>
        <p:nvSpPr>
          <p:cNvPr id="10" name="Rectangle 9">
            <a:extLst>
              <a:ext uri="{FF2B5EF4-FFF2-40B4-BE49-F238E27FC236}">
                <a16:creationId xmlns:a16="http://schemas.microsoft.com/office/drawing/2014/main" id="{12C949EF-E12A-494E-A43A-E84F9BD0C0B1}"/>
              </a:ext>
            </a:extLst>
          </p:cNvPr>
          <p:cNvSpPr/>
          <p:nvPr/>
        </p:nvSpPr>
        <p:spPr>
          <a:xfrm>
            <a:off x="6091238" y="4398308"/>
            <a:ext cx="828675" cy="28575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37DED8B-04C9-4D5A-973C-21F63FA2F529}"/>
              </a:ext>
            </a:extLst>
          </p:cNvPr>
          <p:cNvSpPr/>
          <p:nvPr/>
        </p:nvSpPr>
        <p:spPr>
          <a:xfrm>
            <a:off x="9620389" y="2287410"/>
            <a:ext cx="828675" cy="28575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BF67743E-061D-F4E7-8F67-3873BF457E29}"/>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5" name="Slide Number Placeholder 4">
            <a:extLst>
              <a:ext uri="{FF2B5EF4-FFF2-40B4-BE49-F238E27FC236}">
                <a16:creationId xmlns:a16="http://schemas.microsoft.com/office/drawing/2014/main" id="{0FA19DEB-C655-F879-B1EA-439A7020CE5B}"/>
              </a:ext>
            </a:extLst>
          </p:cNvPr>
          <p:cNvSpPr>
            <a:spLocks noGrp="1"/>
          </p:cNvSpPr>
          <p:nvPr>
            <p:ph type="sldNum" sz="quarter" idx="12"/>
          </p:nvPr>
        </p:nvSpPr>
        <p:spPr/>
        <p:txBody>
          <a:bodyPr/>
          <a:lstStyle/>
          <a:p>
            <a:fld id="{17BD8530-3730-5D40-B6D8-A37C988F2FCD}" type="slidenum">
              <a:rPr lang="en-US" smtClean="0"/>
              <a:t>24</a:t>
            </a:fld>
            <a:endParaRPr lang="en-US"/>
          </a:p>
        </p:txBody>
      </p:sp>
      <p:sp>
        <p:nvSpPr>
          <p:cNvPr id="12" name="Title 2">
            <a:extLst>
              <a:ext uri="{FF2B5EF4-FFF2-40B4-BE49-F238E27FC236}">
                <a16:creationId xmlns:a16="http://schemas.microsoft.com/office/drawing/2014/main" id="{E778F1E5-B2DA-ABE7-8636-EA894ED005D6}"/>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743389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B0773C-4885-4237-AC14-295F3B4416BD}"/>
              </a:ext>
            </a:extLst>
          </p:cNvPr>
          <p:cNvPicPr>
            <a:picLocks noChangeAspect="1"/>
          </p:cNvPicPr>
          <p:nvPr/>
        </p:nvPicPr>
        <p:blipFill>
          <a:blip r:embed="rId2"/>
          <a:stretch>
            <a:fillRect/>
          </a:stretch>
        </p:blipFill>
        <p:spPr>
          <a:xfrm>
            <a:off x="3922215" y="950400"/>
            <a:ext cx="5976149" cy="2625360"/>
          </a:xfrm>
          <a:prstGeom prst="rect">
            <a:avLst/>
          </a:prstGeom>
          <a:ln>
            <a:solidFill>
              <a:schemeClr val="tx1"/>
            </a:solidFill>
          </a:ln>
        </p:spPr>
      </p:pic>
      <p:sp>
        <p:nvSpPr>
          <p:cNvPr id="11" name="Text Placeholder 2">
            <a:extLst>
              <a:ext uri="{FF2B5EF4-FFF2-40B4-BE49-F238E27FC236}">
                <a16:creationId xmlns:a16="http://schemas.microsoft.com/office/drawing/2014/main" id="{BEC3E54E-82A7-4CA1-A432-9A2D259A4C6B}"/>
              </a:ext>
            </a:extLst>
          </p:cNvPr>
          <p:cNvSpPr txBox="1">
            <a:spLocks/>
          </p:cNvSpPr>
          <p:nvPr/>
        </p:nvSpPr>
        <p:spPr>
          <a:xfrm>
            <a:off x="360000" y="950400"/>
            <a:ext cx="3183300" cy="4228754"/>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200" fontAlgn="base">
              <a:spcBef>
                <a:spcPct val="40000"/>
              </a:spcBef>
              <a:buClr>
                <a:schemeClr val="tx1"/>
              </a:buClr>
              <a:buSzPct val="100000"/>
            </a:pPr>
            <a:r>
              <a:rPr lang="en-US" sz="1400" b="0" dirty="0">
                <a:solidFill>
                  <a:srgbClr val="011546"/>
                </a:solidFill>
              </a:rPr>
              <a:t>10c.</a:t>
            </a:r>
            <a:r>
              <a:rPr lang="en-US" altLang="zh-CN" sz="1400" b="0" noProof="1">
                <a:solidFill>
                  <a:srgbClr val="011546"/>
                </a:solidFill>
              </a:rPr>
              <a:t>Click on </a:t>
            </a:r>
            <a:r>
              <a:rPr lang="en-US" altLang="zh-CN" sz="1400" noProof="1">
                <a:solidFill>
                  <a:srgbClr val="011546"/>
                </a:solidFill>
              </a:rPr>
              <a:t>Manage Remit-To Accounts</a:t>
            </a:r>
            <a:r>
              <a:rPr lang="en-US" altLang="zh-CN" sz="1400" b="0" noProof="1">
                <a:solidFill>
                  <a:srgbClr val="011546"/>
                </a:solidFill>
              </a:rPr>
              <a:t>. You will be directed to the Remit-To accounts page of that Legal Entity. You can </a:t>
            </a:r>
            <a:r>
              <a:rPr lang="en-US" altLang="zh-CN" sz="1400" noProof="1">
                <a:solidFill>
                  <a:srgbClr val="011546"/>
                </a:solidFill>
              </a:rPr>
              <a:t>Add Remit-To </a:t>
            </a:r>
            <a:r>
              <a:rPr lang="en-US" altLang="zh-CN" sz="1400" b="0" noProof="1">
                <a:solidFill>
                  <a:srgbClr val="011546"/>
                </a:solidFill>
              </a:rPr>
              <a:t>here.</a:t>
            </a:r>
          </a:p>
          <a:p>
            <a:pPr marL="269875" indent="-269875" defTabSz="457200" fontAlgn="base">
              <a:spcBef>
                <a:spcPct val="40000"/>
              </a:spcBef>
              <a:buClr>
                <a:schemeClr val="tx1"/>
              </a:buClr>
              <a:buSzPct val="100000"/>
            </a:pPr>
            <a:r>
              <a:rPr lang="en-US" altLang="zh-CN" sz="1400" b="0" noProof="1">
                <a:solidFill>
                  <a:srgbClr val="011546"/>
                </a:solidFill>
              </a:rPr>
              <a:t>      Click on </a:t>
            </a:r>
            <a:r>
              <a:rPr lang="en-US" altLang="zh-CN" sz="1400" noProof="1">
                <a:solidFill>
                  <a:srgbClr val="011546"/>
                </a:solidFill>
              </a:rPr>
              <a:t>Manage</a:t>
            </a:r>
            <a:r>
              <a:rPr lang="en-US" altLang="zh-CN" sz="1400" b="0" noProof="1">
                <a:solidFill>
                  <a:srgbClr val="011546"/>
                </a:solidFill>
              </a:rPr>
              <a:t> beside each Remit-To Account. You can check the Remit-To codes that you setup for them and change the customers that can see this account. </a:t>
            </a:r>
          </a:p>
        </p:txBody>
      </p:sp>
      <p:pic>
        <p:nvPicPr>
          <p:cNvPr id="12" name="Picture 11">
            <a:extLst>
              <a:ext uri="{FF2B5EF4-FFF2-40B4-BE49-F238E27FC236}">
                <a16:creationId xmlns:a16="http://schemas.microsoft.com/office/drawing/2014/main" id="{CF0A27AE-354C-452D-828D-68DCA384E523}"/>
              </a:ext>
            </a:extLst>
          </p:cNvPr>
          <p:cNvPicPr>
            <a:picLocks noChangeAspect="1"/>
          </p:cNvPicPr>
          <p:nvPr/>
        </p:nvPicPr>
        <p:blipFill>
          <a:blip r:embed="rId3"/>
          <a:stretch>
            <a:fillRect/>
          </a:stretch>
        </p:blipFill>
        <p:spPr>
          <a:xfrm>
            <a:off x="5751014" y="2965161"/>
            <a:ext cx="5380284" cy="2942439"/>
          </a:xfrm>
          <a:prstGeom prst="rect">
            <a:avLst/>
          </a:prstGeom>
          <a:ln>
            <a:solidFill>
              <a:schemeClr val="tx1"/>
            </a:solidFill>
          </a:ln>
        </p:spPr>
      </p:pic>
      <p:sp>
        <p:nvSpPr>
          <p:cNvPr id="6" name="Rectangle 5">
            <a:extLst>
              <a:ext uri="{FF2B5EF4-FFF2-40B4-BE49-F238E27FC236}">
                <a16:creationId xmlns:a16="http://schemas.microsoft.com/office/drawing/2014/main" id="{30BC08A4-2AB7-4CEF-BFD8-B3059D1043E5}"/>
              </a:ext>
            </a:extLst>
          </p:cNvPr>
          <p:cNvSpPr/>
          <p:nvPr/>
        </p:nvSpPr>
        <p:spPr>
          <a:xfrm>
            <a:off x="8973417" y="1713864"/>
            <a:ext cx="828675" cy="1710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42324015-42D3-AD0D-4A7E-C2C7B46E41C8}"/>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5" name="Slide Number Placeholder 4">
            <a:extLst>
              <a:ext uri="{FF2B5EF4-FFF2-40B4-BE49-F238E27FC236}">
                <a16:creationId xmlns:a16="http://schemas.microsoft.com/office/drawing/2014/main" id="{913BE0D2-9E6E-C09C-69BB-1C63B1A6B922}"/>
              </a:ext>
            </a:extLst>
          </p:cNvPr>
          <p:cNvSpPr>
            <a:spLocks noGrp="1"/>
          </p:cNvSpPr>
          <p:nvPr>
            <p:ph type="sldNum" sz="quarter" idx="12"/>
          </p:nvPr>
        </p:nvSpPr>
        <p:spPr/>
        <p:txBody>
          <a:bodyPr/>
          <a:lstStyle/>
          <a:p>
            <a:fld id="{17BD8530-3730-5D40-B6D8-A37C988F2FCD}" type="slidenum">
              <a:rPr lang="en-US" smtClean="0"/>
              <a:t>25</a:t>
            </a:fld>
            <a:endParaRPr lang="en-US"/>
          </a:p>
        </p:txBody>
      </p:sp>
      <p:sp>
        <p:nvSpPr>
          <p:cNvPr id="7" name="Title 2">
            <a:extLst>
              <a:ext uri="{FF2B5EF4-FFF2-40B4-BE49-F238E27FC236}">
                <a16:creationId xmlns:a16="http://schemas.microsoft.com/office/drawing/2014/main" id="{35A0DCFB-5D86-2F34-3292-3801EC8546F8}"/>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201766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B0773C-4885-4237-AC14-295F3B4416BD}"/>
              </a:ext>
            </a:extLst>
          </p:cNvPr>
          <p:cNvPicPr>
            <a:picLocks noChangeAspect="1"/>
          </p:cNvPicPr>
          <p:nvPr/>
        </p:nvPicPr>
        <p:blipFill>
          <a:blip r:embed="rId2"/>
          <a:stretch>
            <a:fillRect/>
          </a:stretch>
        </p:blipFill>
        <p:spPr>
          <a:xfrm>
            <a:off x="3807915" y="950400"/>
            <a:ext cx="5976149" cy="2625360"/>
          </a:xfrm>
          <a:prstGeom prst="rect">
            <a:avLst/>
          </a:prstGeom>
          <a:ln>
            <a:solidFill>
              <a:schemeClr val="tx1"/>
            </a:solidFill>
          </a:ln>
        </p:spPr>
      </p:pic>
      <p:sp>
        <p:nvSpPr>
          <p:cNvPr id="6" name="Text Placeholder 2">
            <a:extLst>
              <a:ext uri="{FF2B5EF4-FFF2-40B4-BE49-F238E27FC236}">
                <a16:creationId xmlns:a16="http://schemas.microsoft.com/office/drawing/2014/main" id="{48D538A2-961E-48BC-95A5-279D29156F0E}"/>
              </a:ext>
            </a:extLst>
          </p:cNvPr>
          <p:cNvSpPr txBox="1">
            <a:spLocks/>
          </p:cNvSpPr>
          <p:nvPr/>
        </p:nvSpPr>
        <p:spPr>
          <a:xfrm>
            <a:off x="359999" y="950400"/>
            <a:ext cx="2944309" cy="3222837"/>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defTabSz="457200" fontAlgn="base">
              <a:spcBef>
                <a:spcPct val="40000"/>
              </a:spcBef>
              <a:buClr>
                <a:schemeClr val="tx1"/>
              </a:buClr>
              <a:buSzPct val="100000"/>
            </a:pPr>
            <a:r>
              <a:rPr lang="en-US" sz="1200" b="0" dirty="0">
                <a:solidFill>
                  <a:srgbClr val="011546"/>
                </a:solidFill>
              </a:rPr>
              <a:t>11.	</a:t>
            </a:r>
            <a:r>
              <a:rPr lang="en-US" altLang="zh-CN" sz="1200" b="0" noProof="1">
                <a:solidFill>
                  <a:srgbClr val="011546"/>
                </a:solidFill>
              </a:rPr>
              <a:t>If you made a mistake, i.e. entered and saved a wrong VAT ID, Address, forgot to create a address code, etc. you cannot amend the saved information. </a:t>
            </a:r>
          </a:p>
          <a:p>
            <a:pPr marL="266700" indent="-266700" defTabSz="457200" fontAlgn="base">
              <a:spcBef>
                <a:spcPct val="40000"/>
              </a:spcBef>
              <a:buClr>
                <a:schemeClr val="tx1"/>
              </a:buClr>
              <a:buSzPct val="100000"/>
            </a:pPr>
            <a:r>
              <a:rPr lang="en-US" altLang="zh-CN" sz="1200" b="0" noProof="1">
                <a:solidFill>
                  <a:srgbClr val="011546"/>
                </a:solidFill>
              </a:rPr>
              <a:t>	You will have to click on </a:t>
            </a:r>
            <a:r>
              <a:rPr lang="en-US" altLang="zh-CN" sz="1200" noProof="1">
                <a:solidFill>
                  <a:srgbClr val="011546"/>
                </a:solidFill>
              </a:rPr>
              <a:t>Deactivate Legal Entity </a:t>
            </a:r>
            <a:r>
              <a:rPr lang="en-US" altLang="zh-CN" sz="1200" b="0" noProof="1">
                <a:solidFill>
                  <a:srgbClr val="011546"/>
                </a:solidFill>
              </a:rPr>
              <a:t>and the whole record of that legal entity will be deactivated. The information will be gone from your Legal Entity Setup section. </a:t>
            </a:r>
          </a:p>
        </p:txBody>
      </p:sp>
      <p:sp>
        <p:nvSpPr>
          <p:cNvPr id="7" name="Text Placeholder 2">
            <a:extLst>
              <a:ext uri="{FF2B5EF4-FFF2-40B4-BE49-F238E27FC236}">
                <a16:creationId xmlns:a16="http://schemas.microsoft.com/office/drawing/2014/main" id="{4DBC6588-37B3-4357-AE41-EA583DC3995E}"/>
              </a:ext>
            </a:extLst>
          </p:cNvPr>
          <p:cNvSpPr txBox="1">
            <a:spLocks/>
          </p:cNvSpPr>
          <p:nvPr/>
        </p:nvSpPr>
        <p:spPr>
          <a:xfrm>
            <a:off x="359999" y="4514028"/>
            <a:ext cx="2944309" cy="1376026"/>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defTabSz="457200" fontAlgn="base">
              <a:spcBef>
                <a:spcPct val="40000"/>
              </a:spcBef>
              <a:buClr>
                <a:schemeClr val="tx1"/>
              </a:buClr>
              <a:buSzPct val="100000"/>
            </a:pPr>
            <a:r>
              <a:rPr lang="en-US" sz="1200" b="0" dirty="0">
                <a:solidFill>
                  <a:srgbClr val="011546"/>
                </a:solidFill>
              </a:rPr>
              <a:t>12.	</a:t>
            </a:r>
            <a:r>
              <a:rPr lang="en-US" altLang="zh-CN" sz="1200" b="0" noProof="1">
                <a:solidFill>
                  <a:srgbClr val="011546"/>
                </a:solidFill>
              </a:rPr>
              <a:t> You will then have to click on </a:t>
            </a:r>
            <a:r>
              <a:rPr lang="en-US" altLang="zh-CN" sz="1200" noProof="1">
                <a:solidFill>
                  <a:srgbClr val="011546"/>
                </a:solidFill>
              </a:rPr>
              <a:t>Add Legal Entity </a:t>
            </a:r>
            <a:r>
              <a:rPr lang="en-US" altLang="zh-CN" sz="1200" b="0" noProof="1">
                <a:solidFill>
                  <a:srgbClr val="011546"/>
                </a:solidFill>
              </a:rPr>
              <a:t>and re-enter a new legal entity information from the begining. </a:t>
            </a:r>
          </a:p>
        </p:txBody>
      </p:sp>
      <p:sp>
        <p:nvSpPr>
          <p:cNvPr id="8" name="Rectangle 7">
            <a:extLst>
              <a:ext uri="{FF2B5EF4-FFF2-40B4-BE49-F238E27FC236}">
                <a16:creationId xmlns:a16="http://schemas.microsoft.com/office/drawing/2014/main" id="{2CE7FF63-2BDB-44C6-A983-ADAEEE0957E3}"/>
              </a:ext>
            </a:extLst>
          </p:cNvPr>
          <p:cNvSpPr/>
          <p:nvPr/>
        </p:nvSpPr>
        <p:spPr>
          <a:xfrm>
            <a:off x="8821017" y="1846821"/>
            <a:ext cx="828675" cy="20885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FEEC0557-EF56-FD01-83AD-F95080D86262}"/>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5" name="Slide Number Placeholder 4">
            <a:extLst>
              <a:ext uri="{FF2B5EF4-FFF2-40B4-BE49-F238E27FC236}">
                <a16:creationId xmlns:a16="http://schemas.microsoft.com/office/drawing/2014/main" id="{BBEFC682-8820-82E6-5F05-08B864E71176}"/>
              </a:ext>
            </a:extLst>
          </p:cNvPr>
          <p:cNvSpPr>
            <a:spLocks noGrp="1"/>
          </p:cNvSpPr>
          <p:nvPr>
            <p:ph type="sldNum" sz="quarter" idx="12"/>
          </p:nvPr>
        </p:nvSpPr>
        <p:spPr/>
        <p:txBody>
          <a:bodyPr/>
          <a:lstStyle/>
          <a:p>
            <a:fld id="{17BD8530-3730-5D40-B6D8-A37C988F2FCD}" type="slidenum">
              <a:rPr lang="en-US" smtClean="0"/>
              <a:t>26</a:t>
            </a:fld>
            <a:endParaRPr lang="en-US"/>
          </a:p>
        </p:txBody>
      </p:sp>
      <p:sp>
        <p:nvSpPr>
          <p:cNvPr id="9" name="Title 2">
            <a:extLst>
              <a:ext uri="{FF2B5EF4-FFF2-40B4-BE49-F238E27FC236}">
                <a16:creationId xmlns:a16="http://schemas.microsoft.com/office/drawing/2014/main" id="{7C8BC3CC-462A-5986-DA24-DB0B7886D0AC}"/>
              </a:ext>
            </a:extLst>
          </p:cNvPr>
          <p:cNvSpPr>
            <a:spLocks noGrp="1"/>
          </p:cNvSpPr>
          <p:nvPr>
            <p:ph type="title"/>
          </p:nvPr>
        </p:nvSpPr>
        <p:spPr>
          <a:xfrm>
            <a:off x="371475" y="333988"/>
            <a:ext cx="10945813" cy="719750"/>
          </a:xfrm>
        </p:spPr>
        <p:txBody>
          <a:bodyPr/>
          <a:lstStyle/>
          <a:p>
            <a:r>
              <a:rPr lang="en-GB" dirty="0"/>
              <a:t>Setting up Legal Entity Information</a:t>
            </a:r>
          </a:p>
        </p:txBody>
      </p:sp>
    </p:spTree>
    <p:extLst>
      <p:ext uri="{BB962C8B-B14F-4D97-AF65-F5344CB8AC3E}">
        <p14:creationId xmlns:p14="http://schemas.microsoft.com/office/powerpoint/2010/main" val="414678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Shipping &amp; Handling Charge</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27</a:t>
            </a:fld>
            <a:endParaRPr lang="en-US" dirty="0"/>
          </a:p>
        </p:txBody>
      </p:sp>
      <p:sp>
        <p:nvSpPr>
          <p:cNvPr id="7" name="Subtitle 6">
            <a:extLst>
              <a:ext uri="{FF2B5EF4-FFF2-40B4-BE49-F238E27FC236}">
                <a16:creationId xmlns:a16="http://schemas.microsoft.com/office/drawing/2014/main" id="{15A895F5-539E-374D-1644-0E077EF26A6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1417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DDAD11-AB4A-4515-B50A-ACFA56793E8D}"/>
              </a:ext>
            </a:extLst>
          </p:cNvPr>
          <p:cNvSpPr/>
          <p:nvPr/>
        </p:nvSpPr>
        <p:spPr>
          <a:xfrm>
            <a:off x="360000" y="950400"/>
            <a:ext cx="8148616" cy="3570208"/>
          </a:xfrm>
          <a:prstGeom prst="rect">
            <a:avLst/>
          </a:prstGeom>
        </p:spPr>
        <p:txBody>
          <a:bodyPr wrap="square">
            <a:spAutoFit/>
          </a:bodyPr>
          <a:lstStyle/>
          <a:p>
            <a:pPr marL="285750" indent="-285750">
              <a:buFont typeface="Arial" panose="020B0604020202020204" pitchFamily="34" charset="0"/>
              <a:buChar char="•"/>
            </a:pPr>
            <a:r>
              <a:rPr lang="en-GB" sz="1600" dirty="0"/>
              <a:t>Where it is agreed that your invoice will include a shipping and/or a handling charge (as opposed to any shipping and/or handling cost being factored into the underlying price of the goods), this needs to be provided to Coupa at invoice summary level.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To ensure your invoice is compliant with VAT regulations, you have to put VAT against shipping and handling charges at the invoice summary level.</a:t>
            </a:r>
          </a:p>
          <a:p>
            <a:endParaRPr lang="en-GB" sz="1600" dirty="0"/>
          </a:p>
          <a:p>
            <a:pPr marL="285750" indent="-285750">
              <a:buFont typeface="Arial" panose="020B0604020202020204" pitchFamily="34" charset="0"/>
              <a:buChar char="•"/>
            </a:pPr>
            <a:r>
              <a:rPr lang="en-GB" sz="1600" dirty="0"/>
              <a:t>Where a PO line subjects to different rates of VAT are to be invoices, you will need to split your invoices to ensure VAT compliance. Then you need to put shipping and handling charges accordingly.</a:t>
            </a:r>
          </a:p>
          <a:p>
            <a:endParaRPr lang="en-GB" sz="1600" dirty="0"/>
          </a:p>
          <a:p>
            <a:pPr marL="285750" indent="-285750">
              <a:buFont typeface="Arial" panose="020B0604020202020204" pitchFamily="34" charset="0"/>
              <a:buChar char="•"/>
            </a:pPr>
            <a:r>
              <a:rPr lang="en-GB" sz="1600" dirty="0"/>
              <a:t>To use cXML invoicing method, you need to include details of your shipping and handling charges and the applicable VAT in the &lt;</a:t>
            </a:r>
            <a:r>
              <a:rPr lang="en-GB" sz="1600" dirty="0" err="1"/>
              <a:t>InvoiceDetailSummary</a:t>
            </a:r>
            <a:r>
              <a:rPr lang="en-GB" sz="1600" dirty="0"/>
              <a:t>&gt; section in the cXML invoices. </a:t>
            </a:r>
          </a:p>
          <a:p>
            <a:endParaRPr lang="en-GB" sz="1600" dirty="0"/>
          </a:p>
        </p:txBody>
      </p:sp>
      <p:sp>
        <p:nvSpPr>
          <p:cNvPr id="4" name="Title 3">
            <a:extLst>
              <a:ext uri="{FF2B5EF4-FFF2-40B4-BE49-F238E27FC236}">
                <a16:creationId xmlns:a16="http://schemas.microsoft.com/office/drawing/2014/main" id="{A2759E0A-0529-D93E-CA36-8F9CE9D0E9D2}"/>
              </a:ext>
            </a:extLst>
          </p:cNvPr>
          <p:cNvSpPr>
            <a:spLocks noGrp="1"/>
          </p:cNvSpPr>
          <p:nvPr>
            <p:ph type="title"/>
          </p:nvPr>
        </p:nvSpPr>
        <p:spPr/>
        <p:txBody>
          <a:bodyPr/>
          <a:lstStyle/>
          <a:p>
            <a:r>
              <a:rPr lang="en-GB" dirty="0"/>
              <a:t>Shipping &amp; Handling Charge</a:t>
            </a:r>
          </a:p>
        </p:txBody>
      </p:sp>
      <p:sp>
        <p:nvSpPr>
          <p:cNvPr id="5" name="Footer Placeholder 4">
            <a:extLst>
              <a:ext uri="{FF2B5EF4-FFF2-40B4-BE49-F238E27FC236}">
                <a16:creationId xmlns:a16="http://schemas.microsoft.com/office/drawing/2014/main" id="{2B8E28D2-4B20-E58B-7FF0-7646D0312D72}"/>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6" name="Slide Number Placeholder 5">
            <a:extLst>
              <a:ext uri="{FF2B5EF4-FFF2-40B4-BE49-F238E27FC236}">
                <a16:creationId xmlns:a16="http://schemas.microsoft.com/office/drawing/2014/main" id="{CFA75CD7-2D15-80CC-B824-21951F2EB36D}"/>
              </a:ext>
            </a:extLst>
          </p:cNvPr>
          <p:cNvSpPr>
            <a:spLocks noGrp="1"/>
          </p:cNvSpPr>
          <p:nvPr>
            <p:ph type="sldNum" sz="quarter" idx="12"/>
          </p:nvPr>
        </p:nvSpPr>
        <p:spPr/>
        <p:txBody>
          <a:bodyPr/>
          <a:lstStyle/>
          <a:p>
            <a:fld id="{17BD8530-3730-5D40-B6D8-A37C988F2FCD}" type="slidenum">
              <a:rPr lang="en-US" smtClean="0"/>
              <a:t>28</a:t>
            </a:fld>
            <a:endParaRPr lang="en-US"/>
          </a:p>
        </p:txBody>
      </p:sp>
    </p:spTree>
    <p:extLst>
      <p:ext uri="{BB962C8B-B14F-4D97-AF65-F5344CB8AC3E}">
        <p14:creationId xmlns:p14="http://schemas.microsoft.com/office/powerpoint/2010/main" val="781453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err="1"/>
              <a:t>CSP</a:t>
            </a:r>
            <a:r>
              <a:rPr lang="en-GB" dirty="0"/>
              <a:t> Address Codes in cXML Invoice</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29</a:t>
            </a:fld>
            <a:endParaRPr lang="en-US" dirty="0"/>
          </a:p>
        </p:txBody>
      </p:sp>
    </p:spTree>
    <p:extLst>
      <p:ext uri="{BB962C8B-B14F-4D97-AF65-F5344CB8AC3E}">
        <p14:creationId xmlns:p14="http://schemas.microsoft.com/office/powerpoint/2010/main" val="276132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Registering for the Coupa Supplier Portal (</a:t>
            </a:r>
            <a:r>
              <a:rPr lang="en-GB" dirty="0" err="1"/>
              <a:t>CSP</a:t>
            </a:r>
            <a:r>
              <a:rPr lang="en-GB" dirty="0"/>
              <a:t>)</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3</a:t>
            </a:fld>
            <a:endParaRPr lang="en-US" dirty="0"/>
          </a:p>
        </p:txBody>
      </p:sp>
    </p:spTree>
    <p:extLst>
      <p:ext uri="{BB962C8B-B14F-4D97-AF65-F5344CB8AC3E}">
        <p14:creationId xmlns:p14="http://schemas.microsoft.com/office/powerpoint/2010/main" val="202306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300AACD7-120D-40F4-B8E4-52F9ED152BFD}"/>
              </a:ext>
            </a:extLst>
          </p:cNvPr>
          <p:cNvSpPr txBox="1">
            <a:spLocks/>
          </p:cNvSpPr>
          <p:nvPr/>
        </p:nvSpPr>
        <p:spPr>
          <a:xfrm>
            <a:off x="360000" y="1345257"/>
            <a:ext cx="3210423" cy="4562343"/>
          </a:xfrm>
          <a:prstGeom prst="rect">
            <a:avLst/>
          </a:prstGeom>
          <a:solidFill>
            <a:srgbClr val="F2E9DB"/>
          </a:solidFill>
        </p:spPr>
        <p:txBody>
          <a:bodyPr vert="horz" lIns="0" tIns="0" rIns="0" bIns="0" rtlCol="0" anchor="t" anchorCtr="0">
            <a:noAutofit/>
          </a:bodyPr>
          <a:lstStyle>
            <a:defPPr>
              <a:defRPr lang="en-US"/>
            </a:defPPr>
            <a:lvl1pPr indent="0">
              <a:lnSpc>
                <a:spcPct val="100000"/>
              </a:lnSpc>
              <a:spcBef>
                <a:spcPts val="0"/>
              </a:spcBef>
              <a:spcAft>
                <a:spcPts val="600"/>
              </a:spcAft>
              <a:buFontTx/>
              <a:buNone/>
              <a:defRPr sz="1400" b="0">
                <a:solidFill>
                  <a:schemeClr val="tx2"/>
                </a:solidFill>
              </a:defRPr>
            </a:lvl1pPr>
            <a:lvl2pPr marL="0" indent="0">
              <a:lnSpc>
                <a:spcPct val="100000"/>
              </a:lnSpc>
              <a:spcBef>
                <a:spcPts val="0"/>
              </a:spcBef>
              <a:spcAft>
                <a:spcPts val="600"/>
              </a:spcAft>
              <a:buFontTx/>
              <a:buNone/>
              <a:defRPr sz="1500">
                <a:solidFill>
                  <a:schemeClr val="tx2"/>
                </a:solidFill>
              </a:defRPr>
            </a:lvl2pPr>
            <a:lvl3pPr marL="288000" indent="-288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3pPr>
            <a:lvl4pPr marL="432000" indent="-144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4pPr>
            <a:lvl5pPr marL="720000" indent="-288000">
              <a:lnSpc>
                <a:spcPct val="100000"/>
              </a:lnSpc>
              <a:spcBef>
                <a:spcPts val="0"/>
              </a:spcBef>
              <a:spcAft>
                <a:spcPts val="600"/>
              </a:spcAft>
              <a:buClr>
                <a:schemeClr val="tx2"/>
              </a:buClr>
              <a:buFont typeface="Arial" panose="020B0604020202020204" pitchFamily="34" charset="0"/>
              <a:buChar char="—"/>
              <a:defRPr sz="1500" baseline="0">
                <a:solidFill>
                  <a:schemeClr val="tx2"/>
                </a:solidFill>
              </a:defRPr>
            </a:lvl5pPr>
            <a:lvl6pPr marL="864000" indent="-144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152000" indent="-288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296000" indent="-144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r>
              <a:rPr lang="en-GB" sz="1200" dirty="0">
                <a:solidFill>
                  <a:srgbClr val="011546"/>
                </a:solidFill>
              </a:rPr>
              <a:t> &lt;</a:t>
            </a:r>
            <a:r>
              <a:rPr lang="en-GB" sz="1200" dirty="0" err="1">
                <a:solidFill>
                  <a:srgbClr val="011546"/>
                </a:solidFill>
              </a:rPr>
              <a:t>InvoicePartner</a:t>
            </a:r>
            <a:r>
              <a:rPr lang="en-GB" sz="1200" dirty="0">
                <a:solidFill>
                  <a:srgbClr val="011546"/>
                </a:solidFill>
              </a:rPr>
              <a:t>&gt;</a:t>
            </a:r>
          </a:p>
          <a:p>
            <a:r>
              <a:rPr lang="en-GB" sz="1200" dirty="0">
                <a:solidFill>
                  <a:srgbClr val="011546"/>
                </a:solidFill>
              </a:rPr>
              <a:t>          &lt;Contact role=</a:t>
            </a:r>
            <a:r>
              <a:rPr lang="en-GB" sz="1200" dirty="0">
                <a:solidFill>
                  <a:srgbClr val="F9383D"/>
                </a:solidFill>
              </a:rPr>
              <a:t>"</a:t>
            </a:r>
            <a:r>
              <a:rPr lang="en-GB" sz="1200" b="1" dirty="0" err="1">
                <a:solidFill>
                  <a:srgbClr val="F9383D"/>
                </a:solidFill>
              </a:rPr>
              <a:t>remitTo</a:t>
            </a:r>
            <a:r>
              <a:rPr lang="en-GB" sz="1200" b="1" dirty="0">
                <a:solidFill>
                  <a:srgbClr val="F9383D"/>
                </a:solidFill>
              </a:rPr>
              <a:t>" </a:t>
            </a:r>
            <a:r>
              <a:rPr lang="en-GB" sz="1200" b="1" dirty="0" err="1">
                <a:solidFill>
                  <a:srgbClr val="F9383D"/>
                </a:solidFill>
              </a:rPr>
              <a:t>addressID</a:t>
            </a:r>
            <a:r>
              <a:rPr lang="en-GB" sz="1200" b="1" dirty="0">
                <a:solidFill>
                  <a:srgbClr val="F9383D"/>
                </a:solidFill>
              </a:rPr>
              <a:t>=“CSPAddressID01</a:t>
            </a:r>
            <a:r>
              <a:rPr lang="en-GB" sz="1200" dirty="0">
                <a:solidFill>
                  <a:srgbClr val="F9383D"/>
                </a:solidFill>
              </a:rPr>
              <a:t>"</a:t>
            </a:r>
            <a:r>
              <a:rPr lang="en-GB" sz="1200" dirty="0">
                <a:solidFill>
                  <a:srgbClr val="011546"/>
                </a:solidFill>
              </a:rPr>
              <a:t>&gt;</a:t>
            </a:r>
          </a:p>
          <a:p>
            <a:r>
              <a:rPr lang="en-GB" sz="1200" dirty="0">
                <a:solidFill>
                  <a:srgbClr val="011546"/>
                </a:solidFill>
              </a:rPr>
              <a:t>            &lt;Name </a:t>
            </a:r>
            <a:r>
              <a:rPr lang="en-GB" sz="1200" dirty="0" err="1">
                <a:solidFill>
                  <a:srgbClr val="011546"/>
                </a:solidFill>
              </a:rPr>
              <a:t>xml:lang</a:t>
            </a:r>
            <a:r>
              <a:rPr lang="en-GB" sz="1200" dirty="0">
                <a:solidFill>
                  <a:srgbClr val="011546"/>
                </a:solidFill>
              </a:rPr>
              <a:t>="</a:t>
            </a:r>
            <a:r>
              <a:rPr lang="en-GB" sz="1200" dirty="0" err="1">
                <a:solidFill>
                  <a:srgbClr val="011546"/>
                </a:solidFill>
              </a:rPr>
              <a:t>en</a:t>
            </a:r>
            <a:r>
              <a:rPr lang="en-GB" sz="1200" dirty="0">
                <a:solidFill>
                  <a:srgbClr val="011546"/>
                </a:solidFill>
              </a:rPr>
              <a:t>-GB"&gt;XXXX&lt;/Name&gt;</a:t>
            </a:r>
          </a:p>
          <a:p>
            <a:r>
              <a:rPr lang="en-GB" sz="1200" dirty="0">
                <a:solidFill>
                  <a:srgbClr val="011546"/>
                </a:solidFill>
              </a:rPr>
              <a:t>            &lt;</a:t>
            </a:r>
            <a:r>
              <a:rPr lang="en-GB" sz="1200" dirty="0" err="1">
                <a:solidFill>
                  <a:srgbClr val="011546"/>
                </a:solidFill>
              </a:rPr>
              <a:t>PostalAddress</a:t>
            </a:r>
            <a:r>
              <a:rPr lang="en-GB" sz="1200" dirty="0">
                <a:solidFill>
                  <a:srgbClr val="011546"/>
                </a:solidFill>
              </a:rPr>
              <a:t>&gt;</a:t>
            </a:r>
          </a:p>
          <a:p>
            <a:r>
              <a:rPr lang="en-GB" sz="1200" dirty="0">
                <a:solidFill>
                  <a:srgbClr val="011546"/>
                </a:solidFill>
              </a:rPr>
              <a:t>              &lt;Street&gt;XXX&lt;/Street&gt;</a:t>
            </a:r>
          </a:p>
          <a:p>
            <a:r>
              <a:rPr lang="en-GB" sz="1200" dirty="0">
                <a:solidFill>
                  <a:srgbClr val="011546"/>
                </a:solidFill>
              </a:rPr>
              <a:t>              &lt;Street&gt;XXX&lt;/Street&gt;</a:t>
            </a:r>
          </a:p>
          <a:p>
            <a:r>
              <a:rPr lang="en-GB" sz="1200" dirty="0">
                <a:solidFill>
                  <a:srgbClr val="011546"/>
                </a:solidFill>
              </a:rPr>
              <a:t>              &lt;City&gt;XXX&lt;/City&gt;</a:t>
            </a:r>
          </a:p>
          <a:p>
            <a:r>
              <a:rPr lang="en-GB" sz="1200" dirty="0">
                <a:solidFill>
                  <a:srgbClr val="011546"/>
                </a:solidFill>
              </a:rPr>
              <a:t>              &lt;State&gt;XXX&lt;/State&gt;</a:t>
            </a:r>
          </a:p>
          <a:p>
            <a:r>
              <a:rPr lang="en-GB" sz="1200" dirty="0">
                <a:solidFill>
                  <a:srgbClr val="011546"/>
                </a:solidFill>
              </a:rPr>
              <a:t>              &lt;</a:t>
            </a:r>
            <a:r>
              <a:rPr lang="en-GB" sz="1200" dirty="0" err="1">
                <a:solidFill>
                  <a:srgbClr val="011546"/>
                </a:solidFill>
              </a:rPr>
              <a:t>PostalCode</a:t>
            </a:r>
            <a:r>
              <a:rPr lang="en-GB" sz="1200" dirty="0">
                <a:solidFill>
                  <a:srgbClr val="011546"/>
                </a:solidFill>
              </a:rPr>
              <a:t>&gt;XXX&lt;/</a:t>
            </a:r>
            <a:r>
              <a:rPr lang="en-GB" sz="1200" dirty="0" err="1">
                <a:solidFill>
                  <a:srgbClr val="011546"/>
                </a:solidFill>
              </a:rPr>
              <a:t>PostalCode</a:t>
            </a:r>
            <a:r>
              <a:rPr lang="en-GB" sz="1200" dirty="0">
                <a:solidFill>
                  <a:srgbClr val="011546"/>
                </a:solidFill>
              </a:rPr>
              <a:t>&gt;</a:t>
            </a:r>
          </a:p>
          <a:p>
            <a:r>
              <a:rPr lang="en-GB" sz="1200" dirty="0">
                <a:solidFill>
                  <a:srgbClr val="011546"/>
                </a:solidFill>
              </a:rPr>
              <a:t>              &lt;Country </a:t>
            </a:r>
            <a:r>
              <a:rPr lang="en-GB" sz="1200" dirty="0" err="1">
                <a:solidFill>
                  <a:srgbClr val="011546"/>
                </a:solidFill>
              </a:rPr>
              <a:t>isoCountryCode</a:t>
            </a:r>
            <a:r>
              <a:rPr lang="en-GB" sz="1200" dirty="0">
                <a:solidFill>
                  <a:srgbClr val="011546"/>
                </a:solidFill>
              </a:rPr>
              <a:t>="GB"&gt;United Kingdom&lt;/Country&gt;</a:t>
            </a:r>
          </a:p>
          <a:p>
            <a:r>
              <a:rPr lang="en-GB" sz="1200" dirty="0">
                <a:solidFill>
                  <a:srgbClr val="011546"/>
                </a:solidFill>
              </a:rPr>
              <a:t>            &lt;/</a:t>
            </a:r>
            <a:r>
              <a:rPr lang="en-GB" sz="1200" dirty="0" err="1">
                <a:solidFill>
                  <a:srgbClr val="011546"/>
                </a:solidFill>
              </a:rPr>
              <a:t>PostalAddress</a:t>
            </a:r>
            <a:r>
              <a:rPr lang="en-GB" sz="1200" dirty="0">
                <a:solidFill>
                  <a:srgbClr val="011546"/>
                </a:solidFill>
              </a:rPr>
              <a:t>&gt;</a:t>
            </a:r>
          </a:p>
          <a:p>
            <a:r>
              <a:rPr lang="en-GB" sz="1200" dirty="0">
                <a:solidFill>
                  <a:srgbClr val="011546"/>
                </a:solidFill>
              </a:rPr>
              <a:t>          &lt;/Contact&gt;</a:t>
            </a:r>
          </a:p>
          <a:p>
            <a:r>
              <a:rPr lang="en-GB" sz="1200" dirty="0">
                <a:solidFill>
                  <a:srgbClr val="011546"/>
                </a:solidFill>
              </a:rPr>
              <a:t>        &lt;/</a:t>
            </a:r>
            <a:r>
              <a:rPr lang="en-GB" sz="1200" dirty="0" err="1">
                <a:solidFill>
                  <a:srgbClr val="011546"/>
                </a:solidFill>
              </a:rPr>
              <a:t>InvoicePartner</a:t>
            </a:r>
            <a:r>
              <a:rPr lang="en-GB" sz="1200" dirty="0">
                <a:solidFill>
                  <a:srgbClr val="011546"/>
                </a:solidFill>
              </a:rPr>
              <a:t>&gt;</a:t>
            </a:r>
          </a:p>
        </p:txBody>
      </p:sp>
      <p:sp>
        <p:nvSpPr>
          <p:cNvPr id="5" name="Text Placeholder 5">
            <a:extLst>
              <a:ext uri="{FF2B5EF4-FFF2-40B4-BE49-F238E27FC236}">
                <a16:creationId xmlns:a16="http://schemas.microsoft.com/office/drawing/2014/main" id="{118F0246-7EE3-42A3-8A11-027E0CA6079E}"/>
              </a:ext>
            </a:extLst>
          </p:cNvPr>
          <p:cNvSpPr txBox="1">
            <a:spLocks/>
          </p:cNvSpPr>
          <p:nvPr/>
        </p:nvSpPr>
        <p:spPr>
          <a:xfrm>
            <a:off x="3755655" y="1345257"/>
            <a:ext cx="3211200" cy="4546800"/>
          </a:xfrm>
          <a:prstGeom prst="rect">
            <a:avLst/>
          </a:prstGeom>
          <a:solidFill>
            <a:srgbClr val="F2E9DB"/>
          </a:solidFill>
          <a:ln>
            <a:noFill/>
          </a:ln>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rgbClr val="011546"/>
                </a:solidFill>
              </a:rPr>
              <a:t> &lt;</a:t>
            </a:r>
            <a:r>
              <a:rPr lang="en-GB" sz="1200" b="0" dirty="0" err="1">
                <a:solidFill>
                  <a:srgbClr val="011546"/>
                </a:solidFill>
              </a:rPr>
              <a:t>InvoicePartner</a:t>
            </a:r>
            <a:r>
              <a:rPr lang="en-GB" sz="1200" b="0" dirty="0">
                <a:solidFill>
                  <a:srgbClr val="011546"/>
                </a:solidFill>
              </a:rPr>
              <a:t>&gt;</a:t>
            </a:r>
          </a:p>
          <a:p>
            <a:r>
              <a:rPr lang="en-GB" sz="1200" b="0" dirty="0">
                <a:solidFill>
                  <a:srgbClr val="011546"/>
                </a:solidFill>
              </a:rPr>
              <a:t>          &lt;Contact role=</a:t>
            </a:r>
            <a:r>
              <a:rPr lang="en-GB" sz="1200" b="0" dirty="0">
                <a:solidFill>
                  <a:srgbClr val="F9383D"/>
                </a:solidFill>
              </a:rPr>
              <a:t>"</a:t>
            </a:r>
            <a:r>
              <a:rPr lang="en-GB" sz="1200" dirty="0" err="1">
                <a:solidFill>
                  <a:srgbClr val="F9383D"/>
                </a:solidFill>
              </a:rPr>
              <a:t>invoiceFrom</a:t>
            </a:r>
            <a:r>
              <a:rPr lang="en-GB" sz="1200" b="0" dirty="0">
                <a:solidFill>
                  <a:srgbClr val="F9383D"/>
                </a:solidFill>
              </a:rPr>
              <a:t>" </a:t>
            </a:r>
            <a:r>
              <a:rPr lang="en-GB" sz="1200" dirty="0" err="1">
                <a:solidFill>
                  <a:srgbClr val="F9383D"/>
                </a:solidFill>
              </a:rPr>
              <a:t>addressID</a:t>
            </a:r>
            <a:r>
              <a:rPr lang="en-GB" sz="1200" dirty="0">
                <a:solidFill>
                  <a:srgbClr val="F9383D"/>
                </a:solidFill>
              </a:rPr>
              <a:t>=“CSPAddressID02"</a:t>
            </a:r>
            <a:r>
              <a:rPr lang="en-GB" sz="1200" b="0" dirty="0">
                <a:solidFill>
                  <a:srgbClr val="011546"/>
                </a:solidFill>
              </a:rPr>
              <a:t>&gt;</a:t>
            </a:r>
          </a:p>
          <a:p>
            <a:r>
              <a:rPr lang="en-GB" sz="1200" b="0" dirty="0">
                <a:solidFill>
                  <a:srgbClr val="011546"/>
                </a:solidFill>
              </a:rPr>
              <a:t>            &lt;Name </a:t>
            </a:r>
            <a:r>
              <a:rPr lang="en-GB" sz="1200" b="0" dirty="0" err="1">
                <a:solidFill>
                  <a:srgbClr val="011546"/>
                </a:solidFill>
              </a:rPr>
              <a:t>xml:lang</a:t>
            </a:r>
            <a:r>
              <a:rPr lang="en-GB" sz="1200" b="0" dirty="0">
                <a:solidFill>
                  <a:srgbClr val="011546"/>
                </a:solidFill>
              </a:rPr>
              <a:t>="</a:t>
            </a:r>
            <a:r>
              <a:rPr lang="en-GB" sz="1200" b="0" dirty="0" err="1">
                <a:solidFill>
                  <a:srgbClr val="011546"/>
                </a:solidFill>
              </a:rPr>
              <a:t>en</a:t>
            </a:r>
            <a:r>
              <a:rPr lang="en-GB" sz="1200" b="0" dirty="0">
                <a:solidFill>
                  <a:srgbClr val="011546"/>
                </a:solidFill>
              </a:rPr>
              <a:t>-GB"&gt;XXXX&lt;/Name&gt;</a:t>
            </a:r>
          </a:p>
          <a:p>
            <a:r>
              <a:rPr lang="en-GB" sz="1200" b="0" dirty="0">
                <a:solidFill>
                  <a:srgbClr val="011546"/>
                </a:solidFill>
              </a:rPr>
              <a:t>            &lt;</a:t>
            </a:r>
            <a:r>
              <a:rPr lang="en-GB" sz="1200" b="0" dirty="0" err="1">
                <a:solidFill>
                  <a:srgbClr val="011546"/>
                </a:solidFill>
              </a:rPr>
              <a:t>PostalAddress</a:t>
            </a:r>
            <a:r>
              <a:rPr lang="en-GB" sz="1200" b="0" dirty="0">
                <a:solidFill>
                  <a:srgbClr val="011546"/>
                </a:solidFill>
              </a:rPr>
              <a:t>&gt;</a:t>
            </a:r>
          </a:p>
          <a:p>
            <a:r>
              <a:rPr lang="en-GB" sz="1200" b="0" dirty="0">
                <a:solidFill>
                  <a:srgbClr val="011546"/>
                </a:solidFill>
              </a:rPr>
              <a:t>              &lt;Street&gt;XXX&lt;/Street&gt;</a:t>
            </a:r>
          </a:p>
          <a:p>
            <a:r>
              <a:rPr lang="en-GB" sz="1200" b="0" dirty="0">
                <a:solidFill>
                  <a:srgbClr val="011546"/>
                </a:solidFill>
              </a:rPr>
              <a:t>              &lt;Street&gt;XXX&lt;/Street&gt;</a:t>
            </a:r>
          </a:p>
          <a:p>
            <a:r>
              <a:rPr lang="en-GB" sz="1200" b="0" dirty="0">
                <a:solidFill>
                  <a:srgbClr val="011546"/>
                </a:solidFill>
              </a:rPr>
              <a:t>              &lt;City&gt;XXX&lt;/City&gt;</a:t>
            </a:r>
          </a:p>
          <a:p>
            <a:r>
              <a:rPr lang="en-GB" sz="1200" b="0" dirty="0">
                <a:solidFill>
                  <a:srgbClr val="011546"/>
                </a:solidFill>
              </a:rPr>
              <a:t>              &lt;State&gt;XXX&lt;/State&gt;</a:t>
            </a:r>
          </a:p>
          <a:p>
            <a:r>
              <a:rPr lang="en-GB" sz="1200" b="0" dirty="0">
                <a:solidFill>
                  <a:srgbClr val="011546"/>
                </a:solidFill>
              </a:rPr>
              <a:t>              &lt;</a:t>
            </a:r>
            <a:r>
              <a:rPr lang="en-GB" sz="1200" b="0" dirty="0" err="1">
                <a:solidFill>
                  <a:srgbClr val="011546"/>
                </a:solidFill>
              </a:rPr>
              <a:t>PostalCode</a:t>
            </a:r>
            <a:r>
              <a:rPr lang="en-GB" sz="1200" b="0" dirty="0">
                <a:solidFill>
                  <a:srgbClr val="011546"/>
                </a:solidFill>
              </a:rPr>
              <a:t>&gt;XXX&lt;/</a:t>
            </a:r>
            <a:r>
              <a:rPr lang="en-GB" sz="1200" b="0" dirty="0" err="1">
                <a:solidFill>
                  <a:srgbClr val="011546"/>
                </a:solidFill>
              </a:rPr>
              <a:t>PostalCode</a:t>
            </a:r>
            <a:r>
              <a:rPr lang="en-GB" sz="1200" b="0" dirty="0">
                <a:solidFill>
                  <a:srgbClr val="011546"/>
                </a:solidFill>
              </a:rPr>
              <a:t>&gt;</a:t>
            </a:r>
          </a:p>
          <a:p>
            <a:r>
              <a:rPr lang="en-GB" sz="1200" b="0" dirty="0">
                <a:solidFill>
                  <a:srgbClr val="011546"/>
                </a:solidFill>
              </a:rPr>
              <a:t>              &lt;Country </a:t>
            </a:r>
            <a:r>
              <a:rPr lang="en-GB" sz="1200" b="0" dirty="0" err="1">
                <a:solidFill>
                  <a:srgbClr val="011546"/>
                </a:solidFill>
              </a:rPr>
              <a:t>isoCountryCode</a:t>
            </a:r>
            <a:r>
              <a:rPr lang="en-GB" sz="1200" b="0" dirty="0">
                <a:solidFill>
                  <a:srgbClr val="011546"/>
                </a:solidFill>
              </a:rPr>
              <a:t>="GB"&gt;United Kingdom&lt;/Country&gt;</a:t>
            </a:r>
          </a:p>
          <a:p>
            <a:r>
              <a:rPr lang="en-GB" sz="1200" b="0" dirty="0">
                <a:solidFill>
                  <a:srgbClr val="011546"/>
                </a:solidFill>
              </a:rPr>
              <a:t>            &lt;/</a:t>
            </a:r>
            <a:r>
              <a:rPr lang="en-GB" sz="1200" b="0" dirty="0" err="1">
                <a:solidFill>
                  <a:srgbClr val="011546"/>
                </a:solidFill>
              </a:rPr>
              <a:t>PostalAddress</a:t>
            </a:r>
            <a:r>
              <a:rPr lang="en-GB" sz="1200" b="0" dirty="0">
                <a:solidFill>
                  <a:srgbClr val="011546"/>
                </a:solidFill>
              </a:rPr>
              <a:t>&gt;</a:t>
            </a:r>
          </a:p>
          <a:p>
            <a:r>
              <a:rPr lang="en-GB" sz="1200" b="0" dirty="0">
                <a:solidFill>
                  <a:srgbClr val="011546"/>
                </a:solidFill>
              </a:rPr>
              <a:t>          &lt;/Contact&gt;</a:t>
            </a:r>
          </a:p>
          <a:p>
            <a:r>
              <a:rPr lang="en-GB" sz="1200" b="0" dirty="0">
                <a:solidFill>
                  <a:srgbClr val="011546"/>
                </a:solidFill>
              </a:rPr>
              <a:t>        &lt;/</a:t>
            </a:r>
            <a:r>
              <a:rPr lang="en-GB" sz="1200" b="0" dirty="0" err="1">
                <a:solidFill>
                  <a:srgbClr val="011546"/>
                </a:solidFill>
              </a:rPr>
              <a:t>InvoicePartner</a:t>
            </a:r>
            <a:r>
              <a:rPr lang="en-GB" sz="1200" b="0" dirty="0">
                <a:solidFill>
                  <a:srgbClr val="011546"/>
                </a:solidFill>
              </a:rPr>
              <a:t>&gt;</a:t>
            </a:r>
            <a:endParaRPr lang="en-GB" sz="1200" dirty="0">
              <a:solidFill>
                <a:srgbClr val="011546"/>
              </a:solidFill>
            </a:endParaRPr>
          </a:p>
        </p:txBody>
      </p:sp>
      <p:sp>
        <p:nvSpPr>
          <p:cNvPr id="6" name="Text Placeholder 6">
            <a:extLst>
              <a:ext uri="{FF2B5EF4-FFF2-40B4-BE49-F238E27FC236}">
                <a16:creationId xmlns:a16="http://schemas.microsoft.com/office/drawing/2014/main" id="{6EAAEFF1-EBB7-480A-B031-2EAC899A1DF5}"/>
              </a:ext>
            </a:extLst>
          </p:cNvPr>
          <p:cNvSpPr txBox="1">
            <a:spLocks/>
          </p:cNvSpPr>
          <p:nvPr/>
        </p:nvSpPr>
        <p:spPr>
          <a:xfrm>
            <a:off x="7067753" y="1345257"/>
            <a:ext cx="3211200" cy="4546800"/>
          </a:xfrm>
          <a:prstGeom prst="rect">
            <a:avLst/>
          </a:prstGeom>
          <a:solidFill>
            <a:srgbClr val="F2E9DB"/>
          </a:solidFill>
        </p:spPr>
        <p:txBody>
          <a:bodyPr vert="horz" lIns="0" tIns="0" rIns="0" bIns="0" rtlCol="0" anchor="t" anchorCtr="0">
            <a:noAutofit/>
          </a:bodyPr>
          <a:lstStyle>
            <a:defPPr>
              <a:defRPr lang="en-US"/>
            </a:defPPr>
            <a:lvl1pPr indent="0">
              <a:lnSpc>
                <a:spcPct val="100000"/>
              </a:lnSpc>
              <a:spcBef>
                <a:spcPts val="0"/>
              </a:spcBef>
              <a:spcAft>
                <a:spcPts val="600"/>
              </a:spcAft>
              <a:buFontTx/>
              <a:buNone/>
              <a:defRPr sz="1600" b="0">
                <a:solidFill>
                  <a:schemeClr val="tx2"/>
                </a:solidFill>
              </a:defRPr>
            </a:lvl1pPr>
            <a:lvl2pPr marL="0" indent="0">
              <a:lnSpc>
                <a:spcPct val="100000"/>
              </a:lnSpc>
              <a:spcBef>
                <a:spcPts val="0"/>
              </a:spcBef>
              <a:spcAft>
                <a:spcPts val="600"/>
              </a:spcAft>
              <a:buFontTx/>
              <a:buNone/>
              <a:defRPr sz="1500">
                <a:solidFill>
                  <a:schemeClr val="tx2"/>
                </a:solidFill>
              </a:defRPr>
            </a:lvl2pPr>
            <a:lvl3pPr marL="288000" indent="-288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3pPr>
            <a:lvl4pPr marL="432000" indent="-144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4pPr>
            <a:lvl5pPr marL="720000" indent="-288000">
              <a:lnSpc>
                <a:spcPct val="100000"/>
              </a:lnSpc>
              <a:spcBef>
                <a:spcPts val="0"/>
              </a:spcBef>
              <a:spcAft>
                <a:spcPts val="600"/>
              </a:spcAft>
              <a:buClr>
                <a:schemeClr val="tx2"/>
              </a:buClr>
              <a:buFont typeface="Arial" panose="020B0604020202020204" pitchFamily="34" charset="0"/>
              <a:buChar char="—"/>
              <a:defRPr sz="1500" baseline="0">
                <a:solidFill>
                  <a:schemeClr val="tx2"/>
                </a:solidFill>
              </a:defRPr>
            </a:lvl5pPr>
            <a:lvl6pPr marL="864000" indent="-144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152000" indent="-288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296000" indent="-1440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r>
              <a:rPr lang="en-GB" sz="1200" dirty="0">
                <a:solidFill>
                  <a:srgbClr val="011546"/>
                </a:solidFill>
              </a:rPr>
              <a:t> &lt;</a:t>
            </a:r>
            <a:r>
              <a:rPr lang="en-GB" sz="1200" dirty="0" err="1">
                <a:solidFill>
                  <a:srgbClr val="011546"/>
                </a:solidFill>
              </a:rPr>
              <a:t>InvoiceDetailShipping</a:t>
            </a:r>
            <a:r>
              <a:rPr lang="en-GB" sz="1200" dirty="0">
                <a:solidFill>
                  <a:srgbClr val="011546"/>
                </a:solidFill>
              </a:rPr>
              <a:t>&gt;</a:t>
            </a:r>
          </a:p>
          <a:p>
            <a:r>
              <a:rPr lang="en-GB" sz="1200" dirty="0">
                <a:solidFill>
                  <a:srgbClr val="011546"/>
                </a:solidFill>
              </a:rPr>
              <a:t>          &lt;Contact role=</a:t>
            </a:r>
            <a:r>
              <a:rPr lang="en-GB" sz="1200" b="1" dirty="0">
                <a:solidFill>
                  <a:srgbClr val="F9383D"/>
                </a:solidFill>
              </a:rPr>
              <a:t>"</a:t>
            </a:r>
            <a:r>
              <a:rPr lang="en-GB" sz="1200" b="1" dirty="0" err="1">
                <a:solidFill>
                  <a:srgbClr val="F9383D"/>
                </a:solidFill>
              </a:rPr>
              <a:t>shipFrom</a:t>
            </a:r>
            <a:r>
              <a:rPr lang="en-GB" sz="1200" b="1" dirty="0">
                <a:solidFill>
                  <a:srgbClr val="F9383D"/>
                </a:solidFill>
              </a:rPr>
              <a:t>" </a:t>
            </a:r>
            <a:r>
              <a:rPr lang="en-GB" sz="1200" b="1" dirty="0" err="1">
                <a:solidFill>
                  <a:srgbClr val="F9383D"/>
                </a:solidFill>
              </a:rPr>
              <a:t>addressID</a:t>
            </a:r>
            <a:r>
              <a:rPr lang="en-GB" sz="1200" b="1" dirty="0">
                <a:solidFill>
                  <a:srgbClr val="F9383D"/>
                </a:solidFill>
              </a:rPr>
              <a:t>=“CSPAddressID03"</a:t>
            </a:r>
            <a:r>
              <a:rPr lang="en-GB" sz="1200" b="1" dirty="0">
                <a:solidFill>
                  <a:srgbClr val="011546"/>
                </a:solidFill>
              </a:rPr>
              <a:t>&gt;</a:t>
            </a:r>
          </a:p>
          <a:p>
            <a:r>
              <a:rPr lang="en-GB" sz="1200" dirty="0">
                <a:solidFill>
                  <a:srgbClr val="011546"/>
                </a:solidFill>
              </a:rPr>
              <a:t>            &lt;Name </a:t>
            </a:r>
            <a:r>
              <a:rPr lang="en-GB" sz="1200" dirty="0" err="1">
                <a:solidFill>
                  <a:srgbClr val="011546"/>
                </a:solidFill>
              </a:rPr>
              <a:t>xml:lang</a:t>
            </a:r>
            <a:r>
              <a:rPr lang="en-GB" sz="1200" dirty="0">
                <a:solidFill>
                  <a:srgbClr val="011546"/>
                </a:solidFill>
              </a:rPr>
              <a:t>="</a:t>
            </a:r>
            <a:r>
              <a:rPr lang="en-GB" sz="1200" dirty="0" err="1">
                <a:solidFill>
                  <a:srgbClr val="011546"/>
                </a:solidFill>
              </a:rPr>
              <a:t>en</a:t>
            </a:r>
            <a:r>
              <a:rPr lang="en-GB" sz="1200" dirty="0">
                <a:solidFill>
                  <a:srgbClr val="011546"/>
                </a:solidFill>
              </a:rPr>
              <a:t>-GB"&gt;XXXX&lt;/Name&gt;</a:t>
            </a:r>
          </a:p>
          <a:p>
            <a:r>
              <a:rPr lang="en-GB" sz="1200" dirty="0">
                <a:solidFill>
                  <a:srgbClr val="011546"/>
                </a:solidFill>
              </a:rPr>
              <a:t>            &lt;</a:t>
            </a:r>
            <a:r>
              <a:rPr lang="en-GB" sz="1200" dirty="0" err="1">
                <a:solidFill>
                  <a:srgbClr val="011546"/>
                </a:solidFill>
              </a:rPr>
              <a:t>PostalAddress</a:t>
            </a:r>
            <a:r>
              <a:rPr lang="en-GB" sz="1200" dirty="0">
                <a:solidFill>
                  <a:srgbClr val="011546"/>
                </a:solidFill>
              </a:rPr>
              <a:t>&gt;</a:t>
            </a:r>
          </a:p>
          <a:p>
            <a:r>
              <a:rPr lang="en-GB" sz="1200" dirty="0">
                <a:solidFill>
                  <a:srgbClr val="011546"/>
                </a:solidFill>
              </a:rPr>
              <a:t>              &lt;Street&gt;XXX&lt;/Street&gt;</a:t>
            </a:r>
          </a:p>
          <a:p>
            <a:r>
              <a:rPr lang="en-GB" sz="1200" dirty="0">
                <a:solidFill>
                  <a:srgbClr val="011546"/>
                </a:solidFill>
              </a:rPr>
              <a:t>              &lt;Street&gt;XXX&lt;/Street&gt;</a:t>
            </a:r>
          </a:p>
          <a:p>
            <a:r>
              <a:rPr lang="en-GB" sz="1200" dirty="0">
                <a:solidFill>
                  <a:srgbClr val="011546"/>
                </a:solidFill>
              </a:rPr>
              <a:t>              &lt;City&gt;XXX&lt;/City&gt;</a:t>
            </a:r>
          </a:p>
          <a:p>
            <a:r>
              <a:rPr lang="en-GB" sz="1200" dirty="0">
                <a:solidFill>
                  <a:srgbClr val="011546"/>
                </a:solidFill>
              </a:rPr>
              <a:t>              &lt;State&gt;XXX&lt;/State&gt;</a:t>
            </a:r>
          </a:p>
          <a:p>
            <a:r>
              <a:rPr lang="en-GB" sz="1200" dirty="0">
                <a:solidFill>
                  <a:srgbClr val="011546"/>
                </a:solidFill>
              </a:rPr>
              <a:t>              &lt;</a:t>
            </a:r>
            <a:r>
              <a:rPr lang="en-GB" sz="1200" dirty="0" err="1">
                <a:solidFill>
                  <a:srgbClr val="011546"/>
                </a:solidFill>
              </a:rPr>
              <a:t>PostalCode</a:t>
            </a:r>
            <a:r>
              <a:rPr lang="en-GB" sz="1200" dirty="0">
                <a:solidFill>
                  <a:srgbClr val="011546"/>
                </a:solidFill>
              </a:rPr>
              <a:t>&gt;XXX&lt;/</a:t>
            </a:r>
            <a:r>
              <a:rPr lang="en-GB" sz="1200" dirty="0" err="1">
                <a:solidFill>
                  <a:srgbClr val="011546"/>
                </a:solidFill>
              </a:rPr>
              <a:t>PostalCode</a:t>
            </a:r>
            <a:r>
              <a:rPr lang="en-GB" sz="1200" dirty="0">
                <a:solidFill>
                  <a:srgbClr val="011546"/>
                </a:solidFill>
              </a:rPr>
              <a:t>&gt;</a:t>
            </a:r>
          </a:p>
          <a:p>
            <a:r>
              <a:rPr lang="en-GB" sz="1200" dirty="0">
                <a:solidFill>
                  <a:srgbClr val="011546"/>
                </a:solidFill>
              </a:rPr>
              <a:t>              &lt;Country </a:t>
            </a:r>
            <a:r>
              <a:rPr lang="en-GB" sz="1200" dirty="0" err="1">
                <a:solidFill>
                  <a:srgbClr val="011546"/>
                </a:solidFill>
              </a:rPr>
              <a:t>isoCountryCode</a:t>
            </a:r>
            <a:r>
              <a:rPr lang="en-GB" sz="1200" dirty="0">
                <a:solidFill>
                  <a:srgbClr val="011546"/>
                </a:solidFill>
              </a:rPr>
              <a:t>="GB"&gt;United Kingdom&lt;/Country&gt;</a:t>
            </a:r>
          </a:p>
          <a:p>
            <a:r>
              <a:rPr lang="en-GB" sz="1200" dirty="0">
                <a:solidFill>
                  <a:srgbClr val="011546"/>
                </a:solidFill>
              </a:rPr>
              <a:t>            &lt;/</a:t>
            </a:r>
            <a:r>
              <a:rPr lang="en-GB" sz="1200" dirty="0" err="1">
                <a:solidFill>
                  <a:srgbClr val="011546"/>
                </a:solidFill>
              </a:rPr>
              <a:t>PostalAddress</a:t>
            </a:r>
            <a:r>
              <a:rPr lang="en-GB" sz="1200" dirty="0">
                <a:solidFill>
                  <a:srgbClr val="011546"/>
                </a:solidFill>
              </a:rPr>
              <a:t>&gt;</a:t>
            </a:r>
          </a:p>
          <a:p>
            <a:r>
              <a:rPr lang="en-GB" sz="1200" dirty="0">
                <a:solidFill>
                  <a:srgbClr val="011546"/>
                </a:solidFill>
              </a:rPr>
              <a:t>          &lt;/Contact&gt;</a:t>
            </a:r>
          </a:p>
        </p:txBody>
      </p:sp>
      <p:sp>
        <p:nvSpPr>
          <p:cNvPr id="7" name="TextBox 6">
            <a:extLst>
              <a:ext uri="{FF2B5EF4-FFF2-40B4-BE49-F238E27FC236}">
                <a16:creationId xmlns:a16="http://schemas.microsoft.com/office/drawing/2014/main" id="{929B3AE6-69E9-4B57-A90F-459A0379E264}"/>
              </a:ext>
            </a:extLst>
          </p:cNvPr>
          <p:cNvSpPr txBox="1"/>
          <p:nvPr/>
        </p:nvSpPr>
        <p:spPr>
          <a:xfrm>
            <a:off x="360000" y="950400"/>
            <a:ext cx="3210423" cy="292814"/>
          </a:xfrm>
          <a:prstGeom prst="rect">
            <a:avLst/>
          </a:prstGeom>
          <a:solidFill>
            <a:srgbClr val="011546"/>
          </a:solidFill>
        </p:spPr>
        <p:txBody>
          <a:bodyPr wrap="square" lIns="54610" tIns="54610" rIns="54610" bIns="54610" rtlCol="0">
            <a:noAutofit/>
          </a:bodyPr>
          <a:lstStyle/>
          <a:p>
            <a:pPr>
              <a:spcAft>
                <a:spcPts val="600"/>
              </a:spcAft>
            </a:pPr>
            <a:r>
              <a:rPr lang="en-GB" sz="1200" b="1">
                <a:solidFill>
                  <a:schemeClr val="bg1"/>
                </a:solidFill>
              </a:rPr>
              <a:t>Remit-to Address</a:t>
            </a:r>
          </a:p>
        </p:txBody>
      </p:sp>
      <p:sp>
        <p:nvSpPr>
          <p:cNvPr id="8" name="TextBox 7">
            <a:extLst>
              <a:ext uri="{FF2B5EF4-FFF2-40B4-BE49-F238E27FC236}">
                <a16:creationId xmlns:a16="http://schemas.microsoft.com/office/drawing/2014/main" id="{6EBD5E20-5032-4084-81A0-C6C8923B277B}"/>
              </a:ext>
            </a:extLst>
          </p:cNvPr>
          <p:cNvSpPr txBox="1"/>
          <p:nvPr/>
        </p:nvSpPr>
        <p:spPr>
          <a:xfrm>
            <a:off x="3755655" y="950400"/>
            <a:ext cx="3211200" cy="292814"/>
          </a:xfrm>
          <a:prstGeom prst="rect">
            <a:avLst/>
          </a:prstGeom>
          <a:solidFill>
            <a:srgbClr val="011546"/>
          </a:solidFill>
        </p:spPr>
        <p:txBody>
          <a:bodyPr wrap="square" lIns="54610" tIns="54610" rIns="54610" bIns="54610" rtlCol="0">
            <a:noAutofit/>
          </a:bodyPr>
          <a:lstStyle/>
          <a:p>
            <a:pPr>
              <a:spcAft>
                <a:spcPts val="600"/>
              </a:spcAft>
            </a:pPr>
            <a:r>
              <a:rPr lang="en-GB" sz="1200" b="1">
                <a:solidFill>
                  <a:schemeClr val="bg1"/>
                </a:solidFill>
              </a:rPr>
              <a:t>Invoice-from Address</a:t>
            </a:r>
          </a:p>
        </p:txBody>
      </p:sp>
      <p:sp>
        <p:nvSpPr>
          <p:cNvPr id="9" name="TextBox 8">
            <a:extLst>
              <a:ext uri="{FF2B5EF4-FFF2-40B4-BE49-F238E27FC236}">
                <a16:creationId xmlns:a16="http://schemas.microsoft.com/office/drawing/2014/main" id="{981051D9-B326-4210-AFFC-444629BCA2AB}"/>
              </a:ext>
            </a:extLst>
          </p:cNvPr>
          <p:cNvSpPr txBox="1"/>
          <p:nvPr/>
        </p:nvSpPr>
        <p:spPr>
          <a:xfrm>
            <a:off x="7067753" y="950400"/>
            <a:ext cx="3211200" cy="292814"/>
          </a:xfrm>
          <a:prstGeom prst="rect">
            <a:avLst/>
          </a:prstGeom>
          <a:solidFill>
            <a:srgbClr val="011546"/>
          </a:solidFill>
        </p:spPr>
        <p:txBody>
          <a:bodyPr wrap="square" lIns="54610" tIns="54610" rIns="54610" bIns="54610" rtlCol="0">
            <a:noAutofit/>
          </a:bodyPr>
          <a:lstStyle/>
          <a:p>
            <a:pPr>
              <a:spcAft>
                <a:spcPts val="600"/>
              </a:spcAft>
            </a:pPr>
            <a:r>
              <a:rPr lang="en-GB" sz="1200" b="1">
                <a:solidFill>
                  <a:schemeClr val="bg1"/>
                </a:solidFill>
              </a:rPr>
              <a:t>Ship-from Address</a:t>
            </a:r>
          </a:p>
        </p:txBody>
      </p:sp>
      <p:sp>
        <p:nvSpPr>
          <p:cNvPr id="3" name="Title 2">
            <a:extLst>
              <a:ext uri="{FF2B5EF4-FFF2-40B4-BE49-F238E27FC236}">
                <a16:creationId xmlns:a16="http://schemas.microsoft.com/office/drawing/2014/main" id="{39064799-3484-7350-E702-B5D13E63AF0D}"/>
              </a:ext>
            </a:extLst>
          </p:cNvPr>
          <p:cNvSpPr>
            <a:spLocks noGrp="1"/>
          </p:cNvSpPr>
          <p:nvPr>
            <p:ph type="title"/>
          </p:nvPr>
        </p:nvSpPr>
        <p:spPr/>
        <p:txBody>
          <a:bodyPr/>
          <a:lstStyle/>
          <a:p>
            <a:r>
              <a:rPr lang="en-GB" dirty="0" err="1"/>
              <a:t>CSP</a:t>
            </a:r>
            <a:r>
              <a:rPr lang="en-GB" dirty="0"/>
              <a:t> Address Codes in cXML Invoice</a:t>
            </a:r>
          </a:p>
        </p:txBody>
      </p:sp>
      <p:sp>
        <p:nvSpPr>
          <p:cNvPr id="10" name="Footer Placeholder 9">
            <a:extLst>
              <a:ext uri="{FF2B5EF4-FFF2-40B4-BE49-F238E27FC236}">
                <a16:creationId xmlns:a16="http://schemas.microsoft.com/office/drawing/2014/main" id="{252EEB0B-3246-E36A-F6A1-16DE60DCB71A}"/>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1" name="Slide Number Placeholder 10">
            <a:extLst>
              <a:ext uri="{FF2B5EF4-FFF2-40B4-BE49-F238E27FC236}">
                <a16:creationId xmlns:a16="http://schemas.microsoft.com/office/drawing/2014/main" id="{693015E2-BDB6-E72F-F49F-10C2A1A1D0B3}"/>
              </a:ext>
            </a:extLst>
          </p:cNvPr>
          <p:cNvSpPr>
            <a:spLocks noGrp="1"/>
          </p:cNvSpPr>
          <p:nvPr>
            <p:ph type="sldNum" sz="quarter" idx="12"/>
          </p:nvPr>
        </p:nvSpPr>
        <p:spPr/>
        <p:txBody>
          <a:bodyPr/>
          <a:lstStyle/>
          <a:p>
            <a:fld id="{17BD8530-3730-5D40-B6D8-A37C988F2FCD}" type="slidenum">
              <a:rPr lang="en-US" smtClean="0"/>
              <a:t>30</a:t>
            </a:fld>
            <a:endParaRPr lang="en-US"/>
          </a:p>
        </p:txBody>
      </p:sp>
    </p:spTree>
    <p:extLst>
      <p:ext uri="{BB962C8B-B14F-4D97-AF65-F5344CB8AC3E}">
        <p14:creationId xmlns:p14="http://schemas.microsoft.com/office/powerpoint/2010/main" val="311431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0117E-4171-C8CA-68F4-7555011D8CE7}"/>
              </a:ext>
            </a:extLst>
          </p:cNvPr>
          <p:cNvSpPr>
            <a:spLocks noGrp="1"/>
          </p:cNvSpPr>
          <p:nvPr>
            <p:ph type="title" idx="4294967295"/>
          </p:nvPr>
        </p:nvSpPr>
        <p:spPr/>
        <p:txBody>
          <a:bodyPr/>
          <a:lstStyle/>
          <a:p>
            <a:r>
              <a:rPr lang="en-GB" dirty="0"/>
              <a:t>Close slide dark blue</a:t>
            </a:r>
          </a:p>
        </p:txBody>
      </p:sp>
    </p:spTree>
    <p:extLst>
      <p:ext uri="{BB962C8B-B14F-4D97-AF65-F5344CB8AC3E}">
        <p14:creationId xmlns:p14="http://schemas.microsoft.com/office/powerpoint/2010/main" val="52394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D84CD7E-97AD-4C46-8120-56ACA0A1576F}"/>
              </a:ext>
            </a:extLst>
          </p:cNvPr>
          <p:cNvSpPr txBox="1">
            <a:spLocks/>
          </p:cNvSpPr>
          <p:nvPr/>
        </p:nvSpPr>
        <p:spPr>
          <a:xfrm>
            <a:off x="360000" y="1950833"/>
            <a:ext cx="4800508" cy="738460"/>
          </a:xfrm>
          <a:prstGeom prst="rect">
            <a:avLst/>
          </a:prstGeom>
          <a:solidFill>
            <a:srgbClr val="F2E9DB"/>
          </a:solidFill>
        </p:spPr>
        <p:txBody>
          <a:bodyPr vert="horz" lIns="180000" tIns="180000" rIns="180000" bIns="180000" rtlCol="0" anchor="ctr">
            <a:noAutofit/>
          </a:bodyPr>
          <a:lstStyle>
            <a:defPPr>
              <a:defRPr lang="en-US"/>
            </a:defPPr>
            <a:lvl1pPr marL="266700" indent="-266700">
              <a:lnSpc>
                <a:spcPct val="90000"/>
              </a:lnSpc>
              <a:spcBef>
                <a:spcPts val="0"/>
              </a:spcBef>
              <a:spcAft>
                <a:spcPts val="0"/>
              </a:spcAft>
              <a:defRPr sz="1600">
                <a:solidFill>
                  <a:schemeClr val="bg1"/>
                </a:solidFill>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r>
              <a:rPr lang="en-US" sz="1200" dirty="0">
                <a:solidFill>
                  <a:srgbClr val="011546"/>
                </a:solidFill>
              </a:rPr>
              <a:t>1.  Open the email containing your registration link. The e-mail will have the subject line: </a:t>
            </a:r>
            <a:br>
              <a:rPr lang="en-US" sz="1200" dirty="0">
                <a:solidFill>
                  <a:srgbClr val="011546"/>
                </a:solidFill>
              </a:rPr>
            </a:br>
            <a:r>
              <a:rPr lang="en-US" sz="1200" dirty="0">
                <a:solidFill>
                  <a:srgbClr val="011546"/>
                </a:solidFill>
              </a:rPr>
              <a:t>Nationwide Registration Instructions – Action Required</a:t>
            </a:r>
          </a:p>
        </p:txBody>
      </p:sp>
      <p:sp>
        <p:nvSpPr>
          <p:cNvPr id="5" name="Text Placeholder 2">
            <a:extLst>
              <a:ext uri="{FF2B5EF4-FFF2-40B4-BE49-F238E27FC236}">
                <a16:creationId xmlns:a16="http://schemas.microsoft.com/office/drawing/2014/main" id="{AFC6074A-6954-4DA4-BE59-ABE42F2A02F0}"/>
              </a:ext>
            </a:extLst>
          </p:cNvPr>
          <p:cNvSpPr txBox="1">
            <a:spLocks/>
          </p:cNvSpPr>
          <p:nvPr/>
        </p:nvSpPr>
        <p:spPr>
          <a:xfrm>
            <a:off x="360000" y="3298196"/>
            <a:ext cx="2652365" cy="576064"/>
          </a:xfrm>
          <a:prstGeom prst="rect">
            <a:avLst/>
          </a:prstGeom>
          <a:solidFill>
            <a:srgbClr val="F2E9DB"/>
          </a:solidFill>
        </p:spPr>
        <p:txBody>
          <a:bodyPr vert="horz" lIns="180000" tIns="180000" rIns="180000" bIns="180000" rtlCol="0" anchor="ctr">
            <a:noAutofit/>
          </a:bodyPr>
          <a:lstStyle>
            <a:defPPr>
              <a:defRPr lang="en-US"/>
            </a:defPPr>
            <a:lvl1pPr marL="266700" indent="-266700">
              <a:lnSpc>
                <a:spcPct val="90000"/>
              </a:lnSpc>
              <a:spcBef>
                <a:spcPts val="0"/>
              </a:spcBef>
              <a:spcAft>
                <a:spcPts val="0"/>
              </a:spcAft>
              <a:defRPr sz="1600">
                <a:solidFill>
                  <a:schemeClr val="bg1"/>
                </a:solidFill>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011546"/>
                </a:solidFill>
              </a:rPr>
              <a:t>2.  Click on the e-mail to open it.</a:t>
            </a:r>
          </a:p>
        </p:txBody>
      </p:sp>
      <p:sp>
        <p:nvSpPr>
          <p:cNvPr id="6" name="Text Placeholder 2">
            <a:extLst>
              <a:ext uri="{FF2B5EF4-FFF2-40B4-BE49-F238E27FC236}">
                <a16:creationId xmlns:a16="http://schemas.microsoft.com/office/drawing/2014/main" id="{F960F6B7-E9A1-48F3-83D8-FA157F86A0B2}"/>
              </a:ext>
            </a:extLst>
          </p:cNvPr>
          <p:cNvSpPr txBox="1">
            <a:spLocks/>
          </p:cNvSpPr>
          <p:nvPr/>
        </p:nvSpPr>
        <p:spPr>
          <a:xfrm>
            <a:off x="369888" y="5425844"/>
            <a:ext cx="10947400" cy="999180"/>
          </a:xfrm>
          <a:prstGeom prst="rect">
            <a:avLst/>
          </a:prstGeom>
          <a:solidFill>
            <a:schemeClr val="tx1"/>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r>
              <a:rPr lang="en-US" sz="1600" dirty="0">
                <a:solidFill>
                  <a:schemeClr val="bg1"/>
                </a:solidFill>
              </a:rPr>
              <a:t>Please NOTE: </a:t>
            </a:r>
            <a:endParaRPr lang="en-US" sz="1600" b="0" dirty="0">
              <a:solidFill>
                <a:schemeClr val="bg1"/>
              </a:solidFill>
            </a:endParaRPr>
          </a:p>
          <a:p>
            <a:pPr>
              <a:buSzPct val="100000"/>
            </a:pPr>
            <a:r>
              <a:rPr lang="en-US" sz="1600" b="0" dirty="0">
                <a:solidFill>
                  <a:schemeClr val="bg1"/>
                </a:solidFill>
              </a:rPr>
              <a:t>Before Coupa goes live, the registration email and link will be sent to the contact for which we received from our Supplier Enablement communications. You can update this information once you have logged into the </a:t>
            </a:r>
            <a:r>
              <a:rPr lang="en-US" sz="1600" b="0" dirty="0" err="1">
                <a:solidFill>
                  <a:schemeClr val="bg1"/>
                </a:solidFill>
              </a:rPr>
              <a:t>CSP</a:t>
            </a:r>
            <a:r>
              <a:rPr lang="en-US" sz="1600" b="0" dirty="0">
                <a:solidFill>
                  <a:schemeClr val="bg1"/>
                </a:solidFill>
              </a:rPr>
              <a:t> for the first time.</a:t>
            </a:r>
          </a:p>
        </p:txBody>
      </p:sp>
      <p:pic>
        <p:nvPicPr>
          <p:cNvPr id="8" name="Picture 7">
            <a:extLst>
              <a:ext uri="{FF2B5EF4-FFF2-40B4-BE49-F238E27FC236}">
                <a16:creationId xmlns:a16="http://schemas.microsoft.com/office/drawing/2014/main" id="{7A61D3A1-5615-4EA5-93A7-CD899AE265AE}"/>
              </a:ext>
            </a:extLst>
          </p:cNvPr>
          <p:cNvPicPr>
            <a:picLocks noChangeAspect="1"/>
          </p:cNvPicPr>
          <p:nvPr/>
        </p:nvPicPr>
        <p:blipFill rotWithShape="1">
          <a:blip r:embed="rId2"/>
          <a:srcRect b="22624"/>
          <a:stretch/>
        </p:blipFill>
        <p:spPr>
          <a:xfrm>
            <a:off x="910022" y="2837941"/>
            <a:ext cx="8138448" cy="218106"/>
          </a:xfrm>
          <a:prstGeom prst="rect">
            <a:avLst/>
          </a:prstGeom>
          <a:ln w="19050">
            <a:solidFill>
              <a:schemeClr val="tx1"/>
            </a:solidFill>
          </a:ln>
        </p:spPr>
      </p:pic>
      <p:sp>
        <p:nvSpPr>
          <p:cNvPr id="3" name="Title 2">
            <a:extLst>
              <a:ext uri="{FF2B5EF4-FFF2-40B4-BE49-F238E27FC236}">
                <a16:creationId xmlns:a16="http://schemas.microsoft.com/office/drawing/2014/main" id="{87D5361E-0FDD-EA41-9BDC-282B363222DC}"/>
              </a:ext>
            </a:extLst>
          </p:cNvPr>
          <p:cNvSpPr>
            <a:spLocks noGrp="1"/>
          </p:cNvSpPr>
          <p:nvPr>
            <p:ph type="title"/>
          </p:nvPr>
        </p:nvSpPr>
        <p:spPr/>
        <p:txBody>
          <a:bodyPr/>
          <a:lstStyle/>
          <a:p>
            <a:r>
              <a:rPr lang="en-GB" dirty="0"/>
              <a:t>Registering for </a:t>
            </a:r>
            <a:r>
              <a:rPr lang="en-GB" dirty="0" err="1"/>
              <a:t>CSP</a:t>
            </a:r>
            <a:endParaRPr lang="en-GB" dirty="0"/>
          </a:p>
        </p:txBody>
      </p:sp>
      <p:sp>
        <p:nvSpPr>
          <p:cNvPr id="7" name="Footer Placeholder 6">
            <a:extLst>
              <a:ext uri="{FF2B5EF4-FFF2-40B4-BE49-F238E27FC236}">
                <a16:creationId xmlns:a16="http://schemas.microsoft.com/office/drawing/2014/main" id="{F9DF87D5-558B-BB4A-2E3D-ED1A09555526}"/>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9" name="Slide Number Placeholder 8">
            <a:extLst>
              <a:ext uri="{FF2B5EF4-FFF2-40B4-BE49-F238E27FC236}">
                <a16:creationId xmlns:a16="http://schemas.microsoft.com/office/drawing/2014/main" id="{A6E63C85-6DC2-C32F-FCDE-4678A8844115}"/>
              </a:ext>
            </a:extLst>
          </p:cNvPr>
          <p:cNvSpPr>
            <a:spLocks noGrp="1"/>
          </p:cNvSpPr>
          <p:nvPr>
            <p:ph type="sldNum" sz="quarter" idx="12"/>
          </p:nvPr>
        </p:nvSpPr>
        <p:spPr/>
        <p:txBody>
          <a:bodyPr/>
          <a:lstStyle/>
          <a:p>
            <a:fld id="{17BD8530-3730-5D40-B6D8-A37C988F2FCD}" type="slidenum">
              <a:rPr lang="en-US" smtClean="0"/>
              <a:t>4</a:t>
            </a:fld>
            <a:endParaRPr lang="en-US"/>
          </a:p>
        </p:txBody>
      </p:sp>
      <p:sp>
        <p:nvSpPr>
          <p:cNvPr id="10" name="Text Placeholder 2">
            <a:extLst>
              <a:ext uri="{FF2B5EF4-FFF2-40B4-BE49-F238E27FC236}">
                <a16:creationId xmlns:a16="http://schemas.microsoft.com/office/drawing/2014/main" id="{00A727DE-5780-F166-77BF-1F2F016D9B21}"/>
              </a:ext>
            </a:extLst>
          </p:cNvPr>
          <p:cNvSpPr txBox="1">
            <a:spLocks/>
          </p:cNvSpPr>
          <p:nvPr/>
        </p:nvSpPr>
        <p:spPr>
          <a:xfrm>
            <a:off x="360000" y="950400"/>
            <a:ext cx="10957288" cy="738460"/>
          </a:xfrm>
          <a:prstGeom prst="rect">
            <a:avLst/>
          </a:prstGeom>
          <a:solidFill>
            <a:schemeClr val="tx2"/>
          </a:solidFill>
        </p:spPr>
        <p:txBody>
          <a:bodyPr vert="horz" lIns="180000" tIns="180000" rIns="180000" bIns="180000" rtlCol="0" anchor="ctr">
            <a:noAutofit/>
          </a:bodyPr>
          <a:lstStyle>
            <a:defPPr>
              <a:defRPr lang="en-US"/>
            </a:defPPr>
            <a:lvl1pPr marL="266700" indent="-266700">
              <a:lnSpc>
                <a:spcPct val="90000"/>
              </a:lnSpc>
              <a:spcBef>
                <a:spcPts val="0"/>
              </a:spcBef>
              <a:spcAft>
                <a:spcPts val="0"/>
              </a:spcAft>
              <a:defRPr sz="1600">
                <a:solidFill>
                  <a:schemeClr val="bg1"/>
                </a:solidFill>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r>
              <a:rPr lang="en-US" sz="1800" dirty="0"/>
              <a:t>When Nationwide invites you to join the Coupa Supplier Portal you will receive an invitation e-mail.</a:t>
            </a:r>
          </a:p>
        </p:txBody>
      </p:sp>
    </p:spTree>
    <p:extLst>
      <p:ext uri="{BB962C8B-B14F-4D97-AF65-F5344CB8AC3E}">
        <p14:creationId xmlns:p14="http://schemas.microsoft.com/office/powerpoint/2010/main" val="62878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3A6E8F8-3166-485C-8DF9-747891CB7466}"/>
              </a:ext>
            </a:extLst>
          </p:cNvPr>
          <p:cNvSpPr txBox="1">
            <a:spLocks/>
          </p:cNvSpPr>
          <p:nvPr/>
        </p:nvSpPr>
        <p:spPr>
          <a:xfrm>
            <a:off x="360000" y="950400"/>
            <a:ext cx="3179762" cy="837185"/>
          </a:xfrm>
          <a:prstGeom prst="rect">
            <a:avLst/>
          </a:prstGeom>
          <a:solidFill>
            <a:srgbClr val="F2E9DB"/>
          </a:solidFill>
        </p:spPr>
        <p:txBody>
          <a:bodyPr vert="horz" lIns="180000" tIns="180000" rIns="180000" bIns="180000" rtlCol="0" anchor="ctr">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266700" indent="-266700" defTabSz="914400" fontAlgn="auto">
              <a:spcBef>
                <a:spcPts val="0"/>
              </a:spcBef>
              <a:spcAft>
                <a:spcPts val="0"/>
              </a:spcAft>
              <a:buClrTx/>
              <a:buSzTx/>
              <a:buFont typeface="+mj-lt"/>
              <a:buAutoNum type="arabicPeriod" startAt="3"/>
            </a:pPr>
            <a:r>
              <a:rPr lang="en-US" sz="1600" noProof="0" dirty="0">
                <a:solidFill>
                  <a:srgbClr val="011546"/>
                </a:solidFill>
              </a:rPr>
              <a:t>Click on the </a:t>
            </a:r>
            <a:r>
              <a:rPr lang="en-US" sz="1600" b="1" noProof="0" dirty="0">
                <a:solidFill>
                  <a:srgbClr val="011546"/>
                </a:solidFill>
              </a:rPr>
              <a:t>Join Coupa </a:t>
            </a:r>
            <a:r>
              <a:rPr lang="en-US" sz="1600" noProof="0" dirty="0">
                <a:solidFill>
                  <a:srgbClr val="011546"/>
                </a:solidFill>
              </a:rPr>
              <a:t>button at the bottom of the email. </a:t>
            </a:r>
          </a:p>
        </p:txBody>
      </p:sp>
      <p:pic>
        <p:nvPicPr>
          <p:cNvPr id="3" name="Picture 2">
            <a:extLst>
              <a:ext uri="{FF2B5EF4-FFF2-40B4-BE49-F238E27FC236}">
                <a16:creationId xmlns:a16="http://schemas.microsoft.com/office/drawing/2014/main" id="{DE1D6F86-B3F9-4AA2-BB09-C423F8D83138}"/>
              </a:ext>
            </a:extLst>
          </p:cNvPr>
          <p:cNvPicPr>
            <a:picLocks noChangeAspect="1"/>
          </p:cNvPicPr>
          <p:nvPr/>
        </p:nvPicPr>
        <p:blipFill>
          <a:blip r:embed="rId2"/>
          <a:stretch>
            <a:fillRect/>
          </a:stretch>
        </p:blipFill>
        <p:spPr>
          <a:xfrm>
            <a:off x="4093074" y="950400"/>
            <a:ext cx="4559166" cy="3779240"/>
          </a:xfrm>
          <a:prstGeom prst="rect">
            <a:avLst/>
          </a:prstGeom>
          <a:ln>
            <a:solidFill>
              <a:schemeClr val="accent6"/>
            </a:solidFill>
          </a:ln>
        </p:spPr>
      </p:pic>
      <p:sp>
        <p:nvSpPr>
          <p:cNvPr id="5" name="Rectangle 4">
            <a:extLst>
              <a:ext uri="{FF2B5EF4-FFF2-40B4-BE49-F238E27FC236}">
                <a16:creationId xmlns:a16="http://schemas.microsoft.com/office/drawing/2014/main" id="{AF0297FF-CEC3-4BD4-A47B-2B0054C63B65}"/>
              </a:ext>
            </a:extLst>
          </p:cNvPr>
          <p:cNvSpPr/>
          <p:nvPr/>
        </p:nvSpPr>
        <p:spPr>
          <a:xfrm>
            <a:off x="4538915" y="3268350"/>
            <a:ext cx="828675" cy="285750"/>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179EDE08-513D-F9BF-1239-3E91C565B7FA}"/>
              </a:ext>
            </a:extLst>
          </p:cNvPr>
          <p:cNvSpPr>
            <a:spLocks noGrp="1"/>
          </p:cNvSpPr>
          <p:nvPr>
            <p:ph type="title"/>
          </p:nvPr>
        </p:nvSpPr>
        <p:spPr/>
        <p:txBody>
          <a:bodyPr/>
          <a:lstStyle/>
          <a:p>
            <a:r>
              <a:rPr lang="en-GB" dirty="0"/>
              <a:t>Registering for </a:t>
            </a:r>
            <a:r>
              <a:rPr lang="en-GB" dirty="0" err="1"/>
              <a:t>CSP</a:t>
            </a:r>
            <a:endParaRPr lang="en-GB" dirty="0"/>
          </a:p>
        </p:txBody>
      </p:sp>
      <p:sp>
        <p:nvSpPr>
          <p:cNvPr id="6" name="Footer Placeholder 5">
            <a:extLst>
              <a:ext uri="{FF2B5EF4-FFF2-40B4-BE49-F238E27FC236}">
                <a16:creationId xmlns:a16="http://schemas.microsoft.com/office/drawing/2014/main" id="{BEB82832-285C-C731-F5E3-037DC57C6B31}"/>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8" name="Slide Number Placeholder 7">
            <a:extLst>
              <a:ext uri="{FF2B5EF4-FFF2-40B4-BE49-F238E27FC236}">
                <a16:creationId xmlns:a16="http://schemas.microsoft.com/office/drawing/2014/main" id="{E2FD6210-FDD0-B479-AC4D-4B29FE01A51F}"/>
              </a:ext>
            </a:extLst>
          </p:cNvPr>
          <p:cNvSpPr>
            <a:spLocks noGrp="1"/>
          </p:cNvSpPr>
          <p:nvPr>
            <p:ph type="sldNum" sz="quarter" idx="12"/>
          </p:nvPr>
        </p:nvSpPr>
        <p:spPr/>
        <p:txBody>
          <a:bodyPr/>
          <a:lstStyle/>
          <a:p>
            <a:fld id="{17BD8530-3730-5D40-B6D8-A37C988F2FCD}" type="slidenum">
              <a:rPr lang="en-US" smtClean="0"/>
              <a:t>5</a:t>
            </a:fld>
            <a:endParaRPr lang="en-US"/>
          </a:p>
        </p:txBody>
      </p:sp>
    </p:spTree>
    <p:extLst>
      <p:ext uri="{BB962C8B-B14F-4D97-AF65-F5344CB8AC3E}">
        <p14:creationId xmlns:p14="http://schemas.microsoft.com/office/powerpoint/2010/main" val="282243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00E6D9C-6708-4677-8381-BE1F623CBB4E}"/>
              </a:ext>
            </a:extLst>
          </p:cNvPr>
          <p:cNvSpPr txBox="1">
            <a:spLocks/>
          </p:cNvSpPr>
          <p:nvPr/>
        </p:nvSpPr>
        <p:spPr>
          <a:xfrm>
            <a:off x="360000" y="950400"/>
            <a:ext cx="5083618" cy="3889466"/>
          </a:xfrm>
          <a:prstGeom prst="rect">
            <a:avLst/>
          </a:prstGeom>
          <a:solidFill>
            <a:srgbClr val="F2E9DB"/>
          </a:solidFill>
        </p:spPr>
        <p:txBody>
          <a:bodyPr vert="horz" lIns="180000" tIns="180000" rIns="180000" bIns="180000" rtlCol="0" anchor="ctr">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284400" indent="-284400" defTabSz="914400" fontAlgn="auto">
              <a:spcBef>
                <a:spcPts val="0"/>
              </a:spcBef>
              <a:spcAft>
                <a:spcPts val="1000"/>
              </a:spcAft>
              <a:buClrTx/>
              <a:buSzTx/>
              <a:buFont typeface="+mj-lt"/>
              <a:buAutoNum type="arabicPeriod" startAt="4"/>
            </a:pPr>
            <a:r>
              <a:rPr lang="en-US" sz="1200" noProof="0" dirty="0">
                <a:solidFill>
                  <a:srgbClr val="011546"/>
                </a:solidFill>
              </a:rPr>
              <a:t>Complete the following fields:</a:t>
            </a:r>
          </a:p>
          <a:p>
            <a:pPr marL="522000" lvl="1" indent="-230400" defTabSz="914400" fontAlgn="auto">
              <a:spcBef>
                <a:spcPts val="0"/>
              </a:spcBef>
              <a:spcAft>
                <a:spcPts val="1000"/>
              </a:spcAft>
              <a:buClrTx/>
              <a:buSzTx/>
              <a:buFont typeface="Arial" panose="020B0604020202020204" pitchFamily="34" charset="0"/>
              <a:buChar char="-"/>
            </a:pPr>
            <a:r>
              <a:rPr lang="en-US" sz="1200" noProof="0" dirty="0">
                <a:solidFill>
                  <a:srgbClr val="011546"/>
                </a:solidFill>
              </a:rPr>
              <a:t>First name</a:t>
            </a:r>
          </a:p>
          <a:p>
            <a:pPr marL="522000" lvl="1" indent="-230400" defTabSz="914400" fontAlgn="auto">
              <a:spcBef>
                <a:spcPts val="0"/>
              </a:spcBef>
              <a:spcAft>
                <a:spcPts val="1000"/>
              </a:spcAft>
              <a:buClrTx/>
              <a:buSzTx/>
              <a:buFont typeface="Arial" panose="020B0604020202020204" pitchFamily="34" charset="0"/>
              <a:buChar char="-"/>
            </a:pPr>
            <a:r>
              <a:rPr lang="en-US" sz="1200" noProof="0" dirty="0">
                <a:solidFill>
                  <a:srgbClr val="011546"/>
                </a:solidFill>
              </a:rPr>
              <a:t>Last name</a:t>
            </a:r>
          </a:p>
          <a:p>
            <a:pPr marL="522000" lvl="1" indent="-230400" defTabSz="914400" fontAlgn="auto">
              <a:spcBef>
                <a:spcPts val="0"/>
              </a:spcBef>
              <a:spcAft>
                <a:spcPts val="1000"/>
              </a:spcAft>
              <a:buClrTx/>
              <a:buSzTx/>
              <a:buFont typeface="Arial" panose="020B0604020202020204" pitchFamily="34" charset="0"/>
              <a:buChar char="-"/>
            </a:pPr>
            <a:r>
              <a:rPr lang="en-US" sz="1200" noProof="0" dirty="0">
                <a:solidFill>
                  <a:srgbClr val="011546"/>
                </a:solidFill>
              </a:rPr>
              <a:t>Company</a:t>
            </a:r>
          </a:p>
          <a:p>
            <a:pPr marL="522000" lvl="1" indent="-230400" defTabSz="914400" fontAlgn="auto">
              <a:spcBef>
                <a:spcPts val="0"/>
              </a:spcBef>
              <a:spcAft>
                <a:spcPts val="1000"/>
              </a:spcAft>
              <a:buClrTx/>
              <a:buSzTx/>
              <a:buFont typeface="Arial" panose="020B0604020202020204" pitchFamily="34" charset="0"/>
              <a:buChar char="-"/>
            </a:pPr>
            <a:r>
              <a:rPr lang="en-US" sz="1200" noProof="0" dirty="0">
                <a:solidFill>
                  <a:srgbClr val="011546"/>
                </a:solidFill>
              </a:rPr>
              <a:t>Department (choose from Sales, Operations, Account Receivable, Treasury or </a:t>
            </a:r>
            <a:r>
              <a:rPr lang="en-US" sz="1100" noProof="0" dirty="0">
                <a:solidFill>
                  <a:srgbClr val="011546"/>
                </a:solidFill>
              </a:rPr>
              <a:t>Other</a:t>
            </a:r>
            <a:r>
              <a:rPr lang="en-US" sz="1200" noProof="0" dirty="0">
                <a:solidFill>
                  <a:srgbClr val="011546"/>
                </a:solidFill>
              </a:rPr>
              <a:t>)</a:t>
            </a:r>
          </a:p>
          <a:p>
            <a:pPr marL="522000" lvl="1" indent="-230400" defTabSz="914400" fontAlgn="auto">
              <a:spcBef>
                <a:spcPts val="0"/>
              </a:spcBef>
              <a:spcAft>
                <a:spcPts val="1000"/>
              </a:spcAft>
              <a:buClrTx/>
              <a:buSzTx/>
              <a:buFont typeface="Arial" panose="020B0604020202020204" pitchFamily="34" charset="0"/>
              <a:buChar char="-"/>
            </a:pPr>
            <a:r>
              <a:rPr lang="en-US" sz="1200" noProof="0" dirty="0">
                <a:solidFill>
                  <a:srgbClr val="011546"/>
                </a:solidFill>
              </a:rPr>
              <a:t>Role (choose from the drop-down list that is driven by Department. ‘Other’ option is always available) </a:t>
            </a:r>
          </a:p>
          <a:p>
            <a:pPr marL="522000" lvl="1" indent="-230400" defTabSz="914400" fontAlgn="auto">
              <a:spcBef>
                <a:spcPts val="0"/>
              </a:spcBef>
              <a:spcAft>
                <a:spcPts val="1000"/>
              </a:spcAft>
              <a:buClrTx/>
              <a:buSzTx/>
              <a:buFont typeface="Arial" panose="020B0604020202020204" pitchFamily="34" charset="0"/>
              <a:buChar char="-"/>
            </a:pPr>
            <a:r>
              <a:rPr lang="en-US" sz="1200" noProof="0" dirty="0">
                <a:solidFill>
                  <a:srgbClr val="011546"/>
                </a:solidFill>
              </a:rPr>
              <a:t>Password</a:t>
            </a:r>
          </a:p>
          <a:p>
            <a:pPr marL="522000" lvl="1" indent="-230400" defTabSz="914400" fontAlgn="auto">
              <a:spcBef>
                <a:spcPts val="0"/>
              </a:spcBef>
              <a:spcAft>
                <a:spcPts val="1000"/>
              </a:spcAft>
              <a:buClrTx/>
              <a:buSzTx/>
              <a:buFont typeface="Arial" panose="020B0604020202020204" pitchFamily="34" charset="0"/>
              <a:buChar char="-"/>
            </a:pPr>
            <a:r>
              <a:rPr lang="en-US" sz="1200" noProof="0" dirty="0">
                <a:solidFill>
                  <a:srgbClr val="011546"/>
                </a:solidFill>
              </a:rPr>
              <a:t>Password confirmation</a:t>
            </a:r>
          </a:p>
          <a:p>
            <a:pPr marL="291600" lvl="1" indent="0" defTabSz="914400" fontAlgn="auto">
              <a:spcBef>
                <a:spcPts val="0"/>
              </a:spcBef>
              <a:spcAft>
                <a:spcPts val="1000"/>
              </a:spcAft>
              <a:buClrTx/>
              <a:buSzTx/>
              <a:buNone/>
            </a:pPr>
            <a:r>
              <a:rPr lang="en-US" sz="1200" noProof="0" dirty="0">
                <a:solidFill>
                  <a:srgbClr val="011546"/>
                </a:solidFill>
              </a:rPr>
              <a:t>Accept the Privacy policy and terms of use of registering in Coupa and click </a:t>
            </a:r>
            <a:r>
              <a:rPr lang="en-US" sz="1200" b="1" noProof="0" dirty="0">
                <a:solidFill>
                  <a:srgbClr val="011546"/>
                </a:solidFill>
              </a:rPr>
              <a:t>Submit</a:t>
            </a:r>
            <a:r>
              <a:rPr lang="en-US" sz="1200" noProof="0" dirty="0">
                <a:solidFill>
                  <a:srgbClr val="011546"/>
                </a:solidFill>
              </a:rPr>
              <a:t>.</a:t>
            </a:r>
          </a:p>
        </p:txBody>
      </p:sp>
      <p:sp>
        <p:nvSpPr>
          <p:cNvPr id="6" name="Text Placeholder 2">
            <a:extLst>
              <a:ext uri="{FF2B5EF4-FFF2-40B4-BE49-F238E27FC236}">
                <a16:creationId xmlns:a16="http://schemas.microsoft.com/office/drawing/2014/main" id="{407232C5-4813-41AF-B1EC-9B694262AE14}"/>
              </a:ext>
            </a:extLst>
          </p:cNvPr>
          <p:cNvSpPr txBox="1">
            <a:spLocks/>
          </p:cNvSpPr>
          <p:nvPr/>
        </p:nvSpPr>
        <p:spPr>
          <a:xfrm>
            <a:off x="360000" y="5089854"/>
            <a:ext cx="5083618" cy="732848"/>
          </a:xfrm>
          <a:prstGeom prst="rect">
            <a:avLst/>
          </a:prstGeom>
          <a:solidFill>
            <a:srgbClr val="F2E9DB"/>
          </a:solidFill>
        </p:spPr>
        <p:txBody>
          <a:bodyPr vert="horz" wrap="square" lIns="180000" tIns="180000" rIns="180000" bIns="180000" rtlCol="0" anchor="b">
            <a:sp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266700" indent="-266700">
              <a:buClrTx/>
              <a:buSzPct val="100000"/>
              <a:buFont typeface="+mj-lt"/>
              <a:buAutoNum type="arabicPeriod" startAt="5"/>
            </a:pPr>
            <a:r>
              <a:rPr lang="en-US" sz="1200" dirty="0">
                <a:solidFill>
                  <a:srgbClr val="011546"/>
                </a:solidFill>
              </a:rPr>
              <a:t>Add the URL</a:t>
            </a:r>
            <a:r>
              <a:rPr lang="en-US" sz="1200" b="1" dirty="0">
                <a:solidFill>
                  <a:srgbClr val="011546"/>
                </a:solidFill>
              </a:rPr>
              <a:t> supplier.coupahost.com </a:t>
            </a:r>
            <a:r>
              <a:rPr lang="en-US" sz="1200" dirty="0">
                <a:solidFill>
                  <a:srgbClr val="011546"/>
                </a:solidFill>
              </a:rPr>
              <a:t>to your bookmarks by clicking on the star icon (In IE &amp; Chrome browsers) for future use.</a:t>
            </a:r>
          </a:p>
        </p:txBody>
      </p:sp>
      <p:grpSp>
        <p:nvGrpSpPr>
          <p:cNvPr id="8" name="Group 7" descr="fesafvcsv">
            <a:extLst>
              <a:ext uri="{FF2B5EF4-FFF2-40B4-BE49-F238E27FC236}">
                <a16:creationId xmlns:a16="http://schemas.microsoft.com/office/drawing/2014/main" id="{4E8E608D-5757-45FC-ACDC-09E32FA3A9FA}"/>
              </a:ext>
            </a:extLst>
          </p:cNvPr>
          <p:cNvGrpSpPr/>
          <p:nvPr/>
        </p:nvGrpSpPr>
        <p:grpSpPr>
          <a:xfrm>
            <a:off x="6242161" y="950400"/>
            <a:ext cx="3253548" cy="3241875"/>
            <a:chOff x="3676717" y="521739"/>
            <a:chExt cx="5369414" cy="4559300"/>
          </a:xfrm>
        </p:grpSpPr>
        <p:pic>
          <p:nvPicPr>
            <p:cNvPr id="9" name="Picture 8">
              <a:extLst>
                <a:ext uri="{FF2B5EF4-FFF2-40B4-BE49-F238E27FC236}">
                  <a16:creationId xmlns:a16="http://schemas.microsoft.com/office/drawing/2014/main" id="{C02F8ECC-EA7A-409E-91E9-2E9AC08DFC8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10133"/>
            <a:stretch/>
          </p:blipFill>
          <p:spPr>
            <a:xfrm>
              <a:off x="3676717" y="521739"/>
              <a:ext cx="5369414" cy="4559300"/>
            </a:xfrm>
            <a:prstGeom prst="rect">
              <a:avLst/>
            </a:prstGeom>
            <a:ln>
              <a:solidFill>
                <a:srgbClr val="00338D"/>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AEE05F73-CEB9-4FE3-B120-49B05163131B}"/>
                </a:ext>
              </a:extLst>
            </p:cNvPr>
            <p:cNvSpPr/>
            <p:nvPr/>
          </p:nvSpPr>
          <p:spPr>
            <a:xfrm>
              <a:off x="5394146" y="4333684"/>
              <a:ext cx="2850778" cy="238884"/>
            </a:xfrm>
            <a:prstGeom prst="rect">
              <a:avLst/>
            </a:prstGeom>
            <a:noFill/>
            <a:ln w="19050">
              <a:solidFill>
                <a:srgbClr val="F9383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sp>
        <p:nvSpPr>
          <p:cNvPr id="3" name="Title 2">
            <a:extLst>
              <a:ext uri="{FF2B5EF4-FFF2-40B4-BE49-F238E27FC236}">
                <a16:creationId xmlns:a16="http://schemas.microsoft.com/office/drawing/2014/main" id="{FDE95A84-9776-1A62-1449-6F9C53AE6D73}"/>
              </a:ext>
            </a:extLst>
          </p:cNvPr>
          <p:cNvSpPr>
            <a:spLocks noGrp="1"/>
          </p:cNvSpPr>
          <p:nvPr>
            <p:ph type="title"/>
          </p:nvPr>
        </p:nvSpPr>
        <p:spPr/>
        <p:txBody>
          <a:bodyPr/>
          <a:lstStyle/>
          <a:p>
            <a:r>
              <a:rPr lang="en-GB" dirty="0"/>
              <a:t>Registering for </a:t>
            </a:r>
            <a:r>
              <a:rPr lang="en-GB" dirty="0" err="1"/>
              <a:t>CSP</a:t>
            </a:r>
            <a:endParaRPr lang="en-GB" dirty="0"/>
          </a:p>
        </p:txBody>
      </p:sp>
      <p:sp>
        <p:nvSpPr>
          <p:cNvPr id="4" name="Footer Placeholder 3">
            <a:extLst>
              <a:ext uri="{FF2B5EF4-FFF2-40B4-BE49-F238E27FC236}">
                <a16:creationId xmlns:a16="http://schemas.microsoft.com/office/drawing/2014/main" id="{E259EA1F-7CEF-F4BA-E3C8-F622A8404837}"/>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7" name="Slide Number Placeholder 6">
            <a:extLst>
              <a:ext uri="{FF2B5EF4-FFF2-40B4-BE49-F238E27FC236}">
                <a16:creationId xmlns:a16="http://schemas.microsoft.com/office/drawing/2014/main" id="{3ABF8FD2-95EB-2CBE-C665-CD9EDC32FEB2}"/>
              </a:ext>
            </a:extLst>
          </p:cNvPr>
          <p:cNvSpPr>
            <a:spLocks noGrp="1"/>
          </p:cNvSpPr>
          <p:nvPr>
            <p:ph type="sldNum" sz="quarter" idx="12"/>
          </p:nvPr>
        </p:nvSpPr>
        <p:spPr/>
        <p:txBody>
          <a:bodyPr/>
          <a:lstStyle/>
          <a:p>
            <a:fld id="{17BD8530-3730-5D40-B6D8-A37C988F2FCD}" type="slidenum">
              <a:rPr lang="en-US" smtClean="0"/>
              <a:t>6</a:t>
            </a:fld>
            <a:endParaRPr lang="en-US"/>
          </a:p>
        </p:txBody>
      </p:sp>
    </p:spTree>
    <p:extLst>
      <p:ext uri="{BB962C8B-B14F-4D97-AF65-F5344CB8AC3E}">
        <p14:creationId xmlns:p14="http://schemas.microsoft.com/office/powerpoint/2010/main" val="333887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Accepting Terms of Use for e-Invoicing</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7</a:t>
            </a:fld>
            <a:endParaRPr lang="en-US" dirty="0"/>
          </a:p>
        </p:txBody>
      </p:sp>
    </p:spTree>
    <p:extLst>
      <p:ext uri="{BB962C8B-B14F-4D97-AF65-F5344CB8AC3E}">
        <p14:creationId xmlns:p14="http://schemas.microsoft.com/office/powerpoint/2010/main" val="244931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54E39-D606-4BA3-A054-F9FE9155A91A}"/>
              </a:ext>
            </a:extLst>
          </p:cNvPr>
          <p:cNvPicPr>
            <a:picLocks noChangeAspect="1"/>
          </p:cNvPicPr>
          <p:nvPr/>
        </p:nvPicPr>
        <p:blipFill rotWithShape="1">
          <a:blip r:embed="rId2"/>
          <a:srcRect l="19141" t="57213" r="22601" b="32361"/>
          <a:stretch/>
        </p:blipFill>
        <p:spPr>
          <a:xfrm>
            <a:off x="4153454" y="4306713"/>
            <a:ext cx="5161267" cy="519530"/>
          </a:xfrm>
          <a:prstGeom prst="rect">
            <a:avLst/>
          </a:prstGeom>
          <a:ln>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D74C96AE-1318-4DA3-B339-09B08B4D64D3}"/>
              </a:ext>
            </a:extLst>
          </p:cNvPr>
          <p:cNvSpPr txBox="1"/>
          <p:nvPr/>
        </p:nvSpPr>
        <p:spPr>
          <a:xfrm>
            <a:off x="3470645" y="5995973"/>
            <a:ext cx="682809" cy="172885"/>
          </a:xfrm>
          <a:prstGeom prst="rect">
            <a:avLst/>
          </a:prstGeom>
          <a:solidFill>
            <a:schemeClr val="bg1"/>
          </a:solidFill>
        </p:spPr>
        <p:txBody>
          <a:bodyPr wrap="square" lIns="54610" tIns="54610" rIns="54610" bIns="54610" rtlCol="0">
            <a:noAutofit/>
          </a:bodyPr>
          <a:lstStyle/>
          <a:p>
            <a:pPr>
              <a:spcAft>
                <a:spcPts val="600"/>
              </a:spcAft>
            </a:pPr>
            <a:endParaRPr lang="en-GB" sz="1400">
              <a:solidFill>
                <a:schemeClr val="tx2"/>
              </a:solidFill>
            </a:endParaRPr>
          </a:p>
        </p:txBody>
      </p:sp>
      <p:sp>
        <p:nvSpPr>
          <p:cNvPr id="5" name="Text Placeholder 2">
            <a:extLst>
              <a:ext uri="{FF2B5EF4-FFF2-40B4-BE49-F238E27FC236}">
                <a16:creationId xmlns:a16="http://schemas.microsoft.com/office/drawing/2014/main" id="{F1001D1F-7B2A-41FF-85EA-8E482630D734}"/>
              </a:ext>
            </a:extLst>
          </p:cNvPr>
          <p:cNvSpPr txBox="1">
            <a:spLocks/>
          </p:cNvSpPr>
          <p:nvPr/>
        </p:nvSpPr>
        <p:spPr>
          <a:xfrm>
            <a:off x="529986" y="4935339"/>
            <a:ext cx="10787302" cy="1483628"/>
          </a:xfrm>
          <a:prstGeom prst="rect">
            <a:avLst/>
          </a:prstGeom>
          <a:solidFill>
            <a:schemeClr val="tx1"/>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dirty="0">
                <a:solidFill>
                  <a:schemeClr val="bg1"/>
                </a:solidFill>
              </a:rPr>
              <a:t>Please NOTE: </a:t>
            </a:r>
            <a:r>
              <a:rPr lang="en-GB" sz="1400" b="0" dirty="0">
                <a:solidFill>
                  <a:schemeClr val="bg1"/>
                </a:solidFill>
              </a:rPr>
              <a:t>As part of the Coupa terms and conditions you explicitly agree to Coupa issuing invoices on your behalf.</a:t>
            </a:r>
          </a:p>
          <a:p>
            <a:pPr>
              <a:spcAft>
                <a:spcPts val="0"/>
              </a:spcAft>
            </a:pPr>
            <a:endParaRPr lang="en-GB" sz="1400" b="0" dirty="0">
              <a:solidFill>
                <a:schemeClr val="bg1"/>
              </a:solidFill>
            </a:endParaRPr>
          </a:p>
          <a:p>
            <a:pPr>
              <a:spcAft>
                <a:spcPts val="0"/>
              </a:spcAft>
            </a:pPr>
            <a:r>
              <a:rPr lang="en-GB" sz="1400" b="0" dirty="0">
                <a:solidFill>
                  <a:schemeClr val="bg1"/>
                </a:solidFill>
              </a:rPr>
              <a:t>From a VAT perspective, this means that the PDF generated by Coupa is your legal invoice (as well as Nationwide as your customer).</a:t>
            </a:r>
          </a:p>
          <a:p>
            <a:pPr>
              <a:spcAft>
                <a:spcPts val="0"/>
              </a:spcAft>
            </a:pPr>
            <a:endParaRPr lang="en-GB" sz="1400" b="0" dirty="0">
              <a:solidFill>
                <a:schemeClr val="bg1"/>
              </a:solidFill>
            </a:endParaRPr>
          </a:p>
          <a:p>
            <a:pPr>
              <a:spcAft>
                <a:spcPts val="0"/>
              </a:spcAft>
            </a:pPr>
            <a:r>
              <a:rPr lang="en-GB" sz="1400" b="0" dirty="0">
                <a:solidFill>
                  <a:schemeClr val="bg1"/>
                </a:solidFill>
              </a:rPr>
              <a:t>You must archive this invoice in line with your legal retention periods and requirements. You should not attach (or issue to Nationwide) an invoice from your system after signing up to these terms.</a:t>
            </a:r>
            <a:endParaRPr lang="en-US" altLang="zh-CN" sz="1400" b="0" dirty="0">
              <a:solidFill>
                <a:schemeClr val="bg1"/>
              </a:solidFill>
            </a:endParaRPr>
          </a:p>
        </p:txBody>
      </p:sp>
      <p:sp>
        <p:nvSpPr>
          <p:cNvPr id="6" name="Text Placeholder 2">
            <a:extLst>
              <a:ext uri="{FF2B5EF4-FFF2-40B4-BE49-F238E27FC236}">
                <a16:creationId xmlns:a16="http://schemas.microsoft.com/office/drawing/2014/main" id="{C9D4C2D6-EF10-4FCC-89CB-E9B2D27DA10D}"/>
              </a:ext>
            </a:extLst>
          </p:cNvPr>
          <p:cNvSpPr txBox="1">
            <a:spLocks/>
          </p:cNvSpPr>
          <p:nvPr/>
        </p:nvSpPr>
        <p:spPr>
          <a:xfrm>
            <a:off x="360000" y="950400"/>
            <a:ext cx="3391118" cy="800626"/>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fontAlgn="base">
              <a:spcBef>
                <a:spcPct val="40000"/>
              </a:spcBef>
              <a:buClr>
                <a:schemeClr val="tx1"/>
              </a:buClr>
              <a:buSzPct val="100000"/>
              <a:tabLst>
                <a:tab pos="269875" algn="l"/>
              </a:tabLst>
            </a:pPr>
            <a:r>
              <a:rPr lang="en-US" sz="1200" b="0" dirty="0">
                <a:solidFill>
                  <a:srgbClr val="011546"/>
                </a:solidFill>
                <a:latin typeface="Arial" panose="020B0604020202020204" pitchFamily="34" charset="0"/>
              </a:rPr>
              <a:t>1.	</a:t>
            </a:r>
            <a:r>
              <a:rPr lang="en-US" sz="1200" b="0" dirty="0">
                <a:solidFill>
                  <a:srgbClr val="011546"/>
                </a:solidFill>
              </a:rPr>
              <a:t>Go to </a:t>
            </a:r>
            <a:r>
              <a:rPr lang="en-US" sz="1200" dirty="0">
                <a:solidFill>
                  <a:srgbClr val="011546"/>
                </a:solidFill>
              </a:rPr>
              <a:t>Setup</a:t>
            </a:r>
            <a:r>
              <a:rPr lang="en-US" sz="1200" b="0" dirty="0">
                <a:solidFill>
                  <a:srgbClr val="011546"/>
                </a:solidFill>
              </a:rPr>
              <a:t>, and choose </a:t>
            </a:r>
            <a:r>
              <a:rPr lang="en-US" sz="1200" dirty="0">
                <a:solidFill>
                  <a:srgbClr val="011546"/>
                </a:solidFill>
              </a:rPr>
              <a:t>Terms of Use</a:t>
            </a:r>
            <a:r>
              <a:rPr lang="en-US" sz="1200" b="0" dirty="0">
                <a:solidFill>
                  <a:srgbClr val="011546"/>
                </a:solidFill>
              </a:rPr>
              <a:t>. 	Accept Terms of Use by clicking </a:t>
            </a:r>
            <a:r>
              <a:rPr lang="en-US" sz="1200" dirty="0">
                <a:solidFill>
                  <a:srgbClr val="011546"/>
                </a:solidFill>
              </a:rPr>
              <a:t>I Accept</a:t>
            </a:r>
            <a:r>
              <a:rPr lang="en-US" sz="1200" b="0" dirty="0">
                <a:solidFill>
                  <a:srgbClr val="011546"/>
                </a:solidFill>
              </a:rPr>
              <a:t>. </a:t>
            </a:r>
          </a:p>
        </p:txBody>
      </p:sp>
      <p:sp>
        <p:nvSpPr>
          <p:cNvPr id="7" name="Text Placeholder 2">
            <a:extLst>
              <a:ext uri="{FF2B5EF4-FFF2-40B4-BE49-F238E27FC236}">
                <a16:creationId xmlns:a16="http://schemas.microsoft.com/office/drawing/2014/main" id="{461EFCA5-FDE2-4AB7-823C-18637E9B09D9}"/>
              </a:ext>
            </a:extLst>
          </p:cNvPr>
          <p:cNvSpPr txBox="1">
            <a:spLocks/>
          </p:cNvSpPr>
          <p:nvPr/>
        </p:nvSpPr>
        <p:spPr>
          <a:xfrm>
            <a:off x="371475" y="2137734"/>
            <a:ext cx="3157085" cy="828957"/>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200" fontAlgn="base">
              <a:spcBef>
                <a:spcPct val="40000"/>
              </a:spcBef>
              <a:buClr>
                <a:schemeClr val="tx1"/>
              </a:buClr>
              <a:buSzPct val="100000"/>
            </a:pPr>
            <a:r>
              <a:rPr lang="en-US" sz="1200" b="0">
                <a:solidFill>
                  <a:srgbClr val="011546"/>
                </a:solidFill>
                <a:latin typeface="Arial" panose="020B0604020202020204" pitchFamily="34" charset="0"/>
              </a:rPr>
              <a:t>2.	</a:t>
            </a:r>
            <a:r>
              <a:rPr lang="en-US" sz="1200" b="0">
                <a:solidFill>
                  <a:srgbClr val="011546"/>
                </a:solidFill>
              </a:rPr>
              <a:t>The </a:t>
            </a:r>
            <a:r>
              <a:rPr lang="en-US" sz="1200">
                <a:solidFill>
                  <a:srgbClr val="011546"/>
                </a:solidFill>
              </a:rPr>
              <a:t>Acceptance History </a:t>
            </a:r>
            <a:r>
              <a:rPr lang="en-US" sz="1200" b="0">
                <a:solidFill>
                  <a:srgbClr val="011546"/>
                </a:solidFill>
              </a:rPr>
              <a:t>shows when you’ve accepted the Terms of Use.  </a:t>
            </a:r>
          </a:p>
        </p:txBody>
      </p:sp>
      <p:pic>
        <p:nvPicPr>
          <p:cNvPr id="10" name="Picture 9">
            <a:extLst>
              <a:ext uri="{FF2B5EF4-FFF2-40B4-BE49-F238E27FC236}">
                <a16:creationId xmlns:a16="http://schemas.microsoft.com/office/drawing/2014/main" id="{CB6AF5C6-6C31-44F9-B1CD-36C447614BE8}"/>
              </a:ext>
            </a:extLst>
          </p:cNvPr>
          <p:cNvPicPr>
            <a:picLocks noChangeAspect="1"/>
          </p:cNvPicPr>
          <p:nvPr/>
        </p:nvPicPr>
        <p:blipFill>
          <a:blip r:embed="rId3"/>
          <a:stretch>
            <a:fillRect/>
          </a:stretch>
        </p:blipFill>
        <p:spPr>
          <a:xfrm>
            <a:off x="4153454" y="950400"/>
            <a:ext cx="5161267" cy="2957919"/>
          </a:xfrm>
          <a:prstGeom prst="rect">
            <a:avLst/>
          </a:prstGeom>
          <a:ln>
            <a:solidFill>
              <a:schemeClr val="tx1"/>
            </a:solidFill>
          </a:ln>
        </p:spPr>
      </p:pic>
      <p:pic>
        <p:nvPicPr>
          <p:cNvPr id="13" name="Picture 12">
            <a:extLst>
              <a:ext uri="{FF2B5EF4-FFF2-40B4-BE49-F238E27FC236}">
                <a16:creationId xmlns:a16="http://schemas.microsoft.com/office/drawing/2014/main" id="{8CFF709A-6B81-4340-B822-61BA9562553D}"/>
              </a:ext>
            </a:extLst>
          </p:cNvPr>
          <p:cNvPicPr>
            <a:picLocks noChangeAspect="1"/>
          </p:cNvPicPr>
          <p:nvPr/>
        </p:nvPicPr>
        <p:blipFill>
          <a:blip r:embed="rId4"/>
          <a:stretch>
            <a:fillRect/>
          </a:stretch>
        </p:blipFill>
        <p:spPr>
          <a:xfrm>
            <a:off x="6096003" y="2786349"/>
            <a:ext cx="2986481" cy="602490"/>
          </a:xfrm>
          <a:prstGeom prst="rect">
            <a:avLst/>
          </a:prstGeom>
        </p:spPr>
      </p:pic>
      <p:sp>
        <p:nvSpPr>
          <p:cNvPr id="8" name="Title 7">
            <a:extLst>
              <a:ext uri="{FF2B5EF4-FFF2-40B4-BE49-F238E27FC236}">
                <a16:creationId xmlns:a16="http://schemas.microsoft.com/office/drawing/2014/main" id="{CDE757F0-31EF-0F87-94B5-6DB7D842FB0C}"/>
              </a:ext>
            </a:extLst>
          </p:cNvPr>
          <p:cNvSpPr>
            <a:spLocks noGrp="1"/>
          </p:cNvSpPr>
          <p:nvPr>
            <p:ph type="title"/>
          </p:nvPr>
        </p:nvSpPr>
        <p:spPr/>
        <p:txBody>
          <a:bodyPr/>
          <a:lstStyle/>
          <a:p>
            <a:r>
              <a:rPr lang="en-GB" dirty="0"/>
              <a:t>Accepting Terms of Use</a:t>
            </a:r>
          </a:p>
        </p:txBody>
      </p:sp>
      <p:sp>
        <p:nvSpPr>
          <p:cNvPr id="9" name="Footer Placeholder 8">
            <a:extLst>
              <a:ext uri="{FF2B5EF4-FFF2-40B4-BE49-F238E27FC236}">
                <a16:creationId xmlns:a16="http://schemas.microsoft.com/office/drawing/2014/main" id="{AEE4DCA2-51B5-E47C-F37B-896EF248932C}"/>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1" name="Slide Number Placeholder 10">
            <a:extLst>
              <a:ext uri="{FF2B5EF4-FFF2-40B4-BE49-F238E27FC236}">
                <a16:creationId xmlns:a16="http://schemas.microsoft.com/office/drawing/2014/main" id="{8D6E69A0-AE4C-5DDC-D20C-BB31CFF79B71}"/>
              </a:ext>
            </a:extLst>
          </p:cNvPr>
          <p:cNvSpPr>
            <a:spLocks noGrp="1"/>
          </p:cNvSpPr>
          <p:nvPr>
            <p:ph type="sldNum" sz="quarter" idx="12"/>
          </p:nvPr>
        </p:nvSpPr>
        <p:spPr/>
        <p:txBody>
          <a:bodyPr/>
          <a:lstStyle/>
          <a:p>
            <a:fld id="{17BD8530-3730-5D40-B6D8-A37C988F2FCD}" type="slidenum">
              <a:rPr lang="en-US" smtClean="0"/>
              <a:t>8</a:t>
            </a:fld>
            <a:endParaRPr lang="en-US"/>
          </a:p>
        </p:txBody>
      </p:sp>
    </p:spTree>
    <p:extLst>
      <p:ext uri="{BB962C8B-B14F-4D97-AF65-F5344CB8AC3E}">
        <p14:creationId xmlns:p14="http://schemas.microsoft.com/office/powerpoint/2010/main" val="154552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Setting up Legal Entity information</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Setting up your CSP account | 10/10/2023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9</a:t>
            </a:fld>
            <a:endParaRPr lang="en-US" dirty="0"/>
          </a:p>
        </p:txBody>
      </p:sp>
    </p:spTree>
    <p:extLst>
      <p:ext uri="{BB962C8B-B14F-4D97-AF65-F5344CB8AC3E}">
        <p14:creationId xmlns:p14="http://schemas.microsoft.com/office/powerpoint/2010/main" val="40888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ationwide 2023 NO YELLOW">
      <a:dk1>
        <a:srgbClr val="02081E"/>
      </a:dk1>
      <a:lt1>
        <a:srgbClr val="FFFFFF"/>
      </a:lt1>
      <a:dk2>
        <a:srgbClr val="011546"/>
      </a:dk2>
      <a:lt2>
        <a:srgbClr val="F2E9DB"/>
      </a:lt2>
      <a:accent1>
        <a:srgbClr val="F9383C"/>
      </a:accent1>
      <a:accent2>
        <a:srgbClr val="759EFF"/>
      </a:accent2>
      <a:accent3>
        <a:srgbClr val="4CDB96"/>
      </a:accent3>
      <a:accent4>
        <a:srgbClr val="A689FA"/>
      </a:accent4>
      <a:accent5>
        <a:srgbClr val="FF7C32"/>
      </a:accent5>
      <a:accent6>
        <a:srgbClr val="011546"/>
      </a:accent6>
      <a:hlink>
        <a:srgbClr val="F6C2DB"/>
      </a:hlink>
      <a:folHlink>
        <a:srgbClr val="E7B17E"/>
      </a:folHlink>
    </a:clrScheme>
    <a:fontScheme name="Nationwide (Default)">
      <a:majorFont>
        <a:latin typeface="PP Editorial New"/>
        <a:ea typeface=""/>
        <a:cs typeface=""/>
      </a:majorFont>
      <a:minorFont>
        <a:latin typeface="Founders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 Powerpoint Template widescreen - Committees and Board - Draft for CK review" id="{E25DB342-2ED6-49D6-B957-904DFB171DAD}" vid="{789957F8-5CBA-400D-A5AA-DA2E8CCAC6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c4f1084-3b8d-4211-ae33-d54e6e2c64f9">
      <Terms xmlns="http://schemas.microsoft.com/office/infopath/2007/PartnerControls"/>
    </lcf76f155ced4ddcb4097134ff3c332f>
    <TaxCatchAll xmlns="ead27d20-ef8b-4e12-8eca-973fd6b3e9a5" xsi:nil="true"/>
    <SharedWithUsers xmlns="ead27d20-ef8b-4e12-8eca-973fd6b3e9a5">
      <UserInfo>
        <DisplayName>Emily Coulthard</DisplayName>
        <AccountId>103</AccountId>
        <AccountType/>
      </UserInfo>
      <UserInfo>
        <DisplayName>Gemma Elson</DisplayName>
        <AccountId>19</AccountId>
        <AccountType/>
      </UserInfo>
      <UserInfo>
        <DisplayName>Hannah Bater</DisplayName>
        <AccountId>13</AccountId>
        <AccountType/>
      </UserInfo>
      <UserInfo>
        <DisplayName>Laura Cain</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B4BC06E0F60B4DA4DF941C7894E4B0" ma:contentTypeVersion="19" ma:contentTypeDescription="Create a new document." ma:contentTypeScope="" ma:versionID="3a62d0e17d0ef215ac2b06988ccd7866">
  <xsd:schema xmlns:xsd="http://www.w3.org/2001/XMLSchema" xmlns:xs="http://www.w3.org/2001/XMLSchema" xmlns:p="http://schemas.microsoft.com/office/2006/metadata/properties" xmlns:ns1="http://schemas.microsoft.com/sharepoint/v3" xmlns:ns2="fc4f1084-3b8d-4211-ae33-d54e6e2c64f9" xmlns:ns3="ead27d20-ef8b-4e12-8eca-973fd6b3e9a5" targetNamespace="http://schemas.microsoft.com/office/2006/metadata/properties" ma:root="true" ma:fieldsID="fb7276ba078842c46e4b1b99e8b4f0ba" ns1:_="" ns2:_="" ns3:_="">
    <xsd:import namespace="http://schemas.microsoft.com/sharepoint/v3"/>
    <xsd:import namespace="fc4f1084-3b8d-4211-ae33-d54e6e2c64f9"/>
    <xsd:import namespace="ead27d20-ef8b-4e12-8eca-973fd6b3e9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4f1084-3b8d-4211-ae33-d54e6e2c6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38c72d2-c3b9-4465-9c90-6be555cd99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27d20-ef8b-4e12-8eca-973fd6b3e9a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06e5f6d-35c6-41b5-9c5e-24c9845e2ed4}" ma:internalName="TaxCatchAll" ma:showField="CatchAllData" ma:web="ead27d20-ef8b-4e12-8eca-973fd6b3e9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EC2652-83B4-4FD6-8742-58ED1156141C}">
  <ds:schemaRefs>
    <ds:schemaRef ds:uri="http://www.w3.org/XML/1998/namespace"/>
    <ds:schemaRef ds:uri="http://schemas.microsoft.com/office/2006/documentManagement/types"/>
    <ds:schemaRef ds:uri="http://schemas.openxmlformats.org/package/2006/metadata/core-properties"/>
    <ds:schemaRef ds:uri="5d02b555-920a-4e28-8f65-caf22e546294"/>
    <ds:schemaRef ds:uri="http://purl.org/dc/terms/"/>
    <ds:schemaRef ds:uri="http://schemas.microsoft.com/office/infopath/2007/PartnerControls"/>
    <ds:schemaRef ds:uri="http://purl.org/dc/dcmitype/"/>
    <ds:schemaRef ds:uri="http://schemas.microsoft.com/office/2006/metadata/properties"/>
    <ds:schemaRef ds:uri="a761dc73-4634-4847-835e-0e6a50d3603d"/>
    <ds:schemaRef ds:uri="http://schemas.microsoft.com/sharepoint/v3"/>
    <ds:schemaRef ds:uri="http://purl.org/dc/elements/1.1/"/>
    <ds:schemaRef ds:uri="fc4f1084-3b8d-4211-ae33-d54e6e2c64f9"/>
    <ds:schemaRef ds:uri="ead27d20-ef8b-4e12-8eca-973fd6b3e9a5"/>
  </ds:schemaRefs>
</ds:datastoreItem>
</file>

<file path=customXml/itemProps2.xml><?xml version="1.0" encoding="utf-8"?>
<ds:datastoreItem xmlns:ds="http://schemas.openxmlformats.org/officeDocument/2006/customXml" ds:itemID="{46CB5424-AB4E-4EDC-8417-FF5FE66358E3}">
  <ds:schemaRefs>
    <ds:schemaRef ds:uri="http://schemas.microsoft.com/sharepoint/v3/contenttype/forms"/>
  </ds:schemaRefs>
</ds:datastoreItem>
</file>

<file path=customXml/itemProps3.xml><?xml version="1.0" encoding="utf-8"?>
<ds:datastoreItem xmlns:ds="http://schemas.openxmlformats.org/officeDocument/2006/customXml" ds:itemID="{EF1B1892-6C1E-42A7-BE88-D10CFD203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4f1084-3b8d-4211-ae33-d54e6e2c64f9"/>
    <ds:schemaRef ds:uri="ead27d20-ef8b-4e12-8eca-973fd6b3e9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180</TotalTime>
  <Words>2665</Words>
  <Application>Microsoft Office PowerPoint</Application>
  <PresentationFormat>Widescreen</PresentationFormat>
  <Paragraphs>250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Coupa Supplier Portal (CSP) Training</vt:lpstr>
      <vt:lpstr>Contents</vt:lpstr>
      <vt:lpstr>Registering for the Coupa Supplier Portal (CSP)</vt:lpstr>
      <vt:lpstr>Registering for CSP</vt:lpstr>
      <vt:lpstr>Registering for CSP</vt:lpstr>
      <vt:lpstr>Registering for CSP</vt:lpstr>
      <vt:lpstr>Accepting Terms of Use for e-Invoicing</vt:lpstr>
      <vt:lpstr>Accepting Terms of Use</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Setting up Legal Entity Information</vt:lpstr>
      <vt:lpstr>Shipping &amp; Handling Charge</vt:lpstr>
      <vt:lpstr>Shipping &amp; Handling Charge</vt:lpstr>
      <vt:lpstr>CSP Address Codes in cXML Invoice</vt:lpstr>
      <vt:lpstr>CSP Address Codes in cXML Invoice</vt:lpstr>
      <vt:lpstr>Close slide dark blue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Andy Carroll</dc:creator>
  <cp:lastModifiedBy>Richard Hobbs</cp:lastModifiedBy>
  <cp:revision>5</cp:revision>
  <dcterms:created xsi:type="dcterms:W3CDTF">2023-10-05T08:33:03Z</dcterms:created>
  <dcterms:modified xsi:type="dcterms:W3CDTF">2023-10-24T10:42:41Z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0x0101006930DD9974495D4B96E1EB0AACE0DEBD</vt:lpwstr>
  </property>
  <property fmtid="{D5CDD505-2E9C-101B-9397-08002B2CF9AE}" pid="3" name="MediaServiceImageTags">
    <vt:lpwstr/>
  </property>
  <property fmtid="{D5CDD505-2E9C-101B-9397-08002B2CF9AE}" pid="4" name="MSIP_Label_cbf5cfb1-7fd2-40da-ab9b-e730b8f47e1d_Enabled">
    <vt:lpwstr>true</vt:lpwstr>
  </property>
  <property fmtid="{D5CDD505-2E9C-101B-9397-08002B2CF9AE}" pid="5" name="MSIP_Label_cbf5cfb1-7fd2-40da-ab9b-e730b8f47e1d_SetDate">
    <vt:lpwstr>2023-10-26T09:05:28Z</vt:lpwstr>
  </property>
  <property fmtid="{D5CDD505-2E9C-101B-9397-08002B2CF9AE}" pid="6" name="MSIP_Label_cbf5cfb1-7fd2-40da-ab9b-e730b8f47e1d_Method">
    <vt:lpwstr>Privileged</vt:lpwstr>
  </property>
  <property fmtid="{D5CDD505-2E9C-101B-9397-08002B2CF9AE}" pid="7" name="MSIP_Label_cbf5cfb1-7fd2-40da-ab9b-e730b8f47e1d_Name">
    <vt:lpwstr>NBS Public - No Visible Label</vt:lpwstr>
  </property>
  <property fmtid="{D5CDD505-2E9C-101B-9397-08002B2CF9AE}" pid="8" name="MSIP_Label_cbf5cfb1-7fd2-40da-ab9b-e730b8f47e1d_SiteId">
    <vt:lpwstr>18ed93f5-e470-4996-b0ef-9554af985d50</vt:lpwstr>
  </property>
  <property fmtid="{D5CDD505-2E9C-101B-9397-08002B2CF9AE}" pid="9" name="MSIP_Label_cbf5cfb1-7fd2-40da-ab9b-e730b8f47e1d_ActionId">
    <vt:lpwstr>369b1053-e98f-4ede-ad0f-b81cb1bce92f</vt:lpwstr>
  </property>
  <property fmtid="{D5CDD505-2E9C-101B-9397-08002B2CF9AE}" pid="10" name="MSIP_Label_cbf5cfb1-7fd2-40da-ab9b-e730b8f47e1d_ContentBits">
    <vt:lpwstr>0</vt:lpwstr>
  </property>
</Properties>
</file>