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sldIdLst>
    <p:sldId id="2147478650" r:id="rId5"/>
    <p:sldId id="2147478644" r:id="rId6"/>
    <p:sldId id="2147478642" r:id="rId7"/>
    <p:sldId id="2147478681" r:id="rId8"/>
    <p:sldId id="2147478682" r:id="rId9"/>
    <p:sldId id="332" r:id="rId10"/>
    <p:sldId id="333" r:id="rId11"/>
    <p:sldId id="334" r:id="rId12"/>
    <p:sldId id="335" r:id="rId13"/>
    <p:sldId id="336" r:id="rId14"/>
    <p:sldId id="337" r:id="rId15"/>
    <p:sldId id="338" r:id="rId16"/>
    <p:sldId id="339" r:id="rId17"/>
    <p:sldId id="340" r:id="rId18"/>
    <p:sldId id="2147478677" r:id="rId19"/>
    <p:sldId id="341" r:id="rId20"/>
    <p:sldId id="343" r:id="rId21"/>
    <p:sldId id="344" r:id="rId22"/>
    <p:sldId id="346" r:id="rId23"/>
    <p:sldId id="345" r:id="rId24"/>
    <p:sldId id="305" r:id="rId25"/>
    <p:sldId id="347" r:id="rId26"/>
    <p:sldId id="348" r:id="rId27"/>
    <p:sldId id="2147478678" r:id="rId28"/>
    <p:sldId id="350" r:id="rId29"/>
    <p:sldId id="351" r:id="rId30"/>
    <p:sldId id="352" r:id="rId31"/>
    <p:sldId id="355" r:id="rId32"/>
    <p:sldId id="353" r:id="rId33"/>
    <p:sldId id="354" r:id="rId34"/>
    <p:sldId id="356" r:id="rId35"/>
    <p:sldId id="2147478679" r:id="rId36"/>
    <p:sldId id="359" r:id="rId37"/>
    <p:sldId id="360" r:id="rId38"/>
    <p:sldId id="361" r:id="rId39"/>
    <p:sldId id="2147478680" r:id="rId40"/>
    <p:sldId id="357" r:id="rId41"/>
    <p:sldId id="214747866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319" userDrawn="1">
          <p15:clr>
            <a:srgbClr val="A4A3A4"/>
          </p15:clr>
        </p15:guide>
        <p15:guide id="3" pos="2683" userDrawn="1">
          <p15:clr>
            <a:srgbClr val="A4A3A4"/>
          </p15:clr>
        </p15:guide>
        <p15:guide id="4" pos="50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her, Jackie" initials="FJ" lastIdx="3" clrIdx="0">
    <p:extLst>
      <p:ext uri="{19B8F6BF-5375-455C-9EA6-DF929625EA0E}">
        <p15:presenceInfo xmlns:p15="http://schemas.microsoft.com/office/powerpoint/2012/main" userId="S::Jackie.Caundle-Fisher@KPMG.co.uk::197092b0-3050-40f4-83ea-a280f82026d6" providerId="AD"/>
      </p:ext>
    </p:extLst>
  </p:cmAuthor>
  <p:cmAuthor id="2" name="Josh Matthews" initials="JM" lastIdx="2" clrIdx="1">
    <p:extLst>
      <p:ext uri="{19B8F6BF-5375-455C-9EA6-DF929625EA0E}">
        <p15:presenceInfo xmlns:p15="http://schemas.microsoft.com/office/powerpoint/2012/main" userId="S::Josh.Matthews@nationwide.co.uk::d3cc4f5d-2d57-4e35-94b7-a8fc088085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1546"/>
    <a:srgbClr val="F2E9DB"/>
    <a:srgbClr val="F9383D"/>
    <a:srgbClr val="34446B"/>
    <a:srgbClr val="F7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6" autoAdjust="0"/>
    <p:restoredTop sz="97662"/>
  </p:normalViewPr>
  <p:slideViewPr>
    <p:cSldViewPr snapToGrid="0">
      <p:cViewPr>
        <p:scale>
          <a:sx n="80" d="100"/>
          <a:sy n="80" d="100"/>
        </p:scale>
        <p:origin x="204" y="40"/>
      </p:cViewPr>
      <p:guideLst>
        <p:guide pos="3840"/>
        <p:guide orient="horz" pos="2319"/>
        <p:guide pos="2683"/>
        <p:guide pos="5019"/>
      </p:guideLst>
    </p:cSldViewPr>
  </p:slideViewPr>
  <p:outlineViewPr>
    <p:cViewPr>
      <p:scale>
        <a:sx n="33" d="100"/>
        <a:sy n="33" d="100"/>
      </p:scale>
      <p:origin x="0" y="-15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ounders Grotesk" panose="020B0503030202060203"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ounders Grotesk" panose="020B0503030202060203" pitchFamily="34" charset="0"/>
              </a:defRPr>
            </a:lvl1pPr>
          </a:lstStyle>
          <a:p>
            <a:fld id="{15C87E19-61A0-D145-AE7B-69BCFD57211E}" type="datetimeFigureOut">
              <a:rPr lang="en-GB" smtClean="0"/>
              <a:pPr/>
              <a:t>24/10/2023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ounders Grotesk" panose="020B0503030202060203"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ounders Grotesk" panose="020B0503030202060203" pitchFamily="34" charset="0"/>
              </a:defRPr>
            </a:lvl1pPr>
          </a:lstStyle>
          <a:p>
            <a:fld id="{DB8DCEA0-E1A9-4340-85A7-BE6BB4A7AB1C}" type="slidenum">
              <a:rPr lang="en-GB" smtClean="0"/>
              <a:pPr/>
              <a:t>‹#›</a:t>
            </a:fld>
            <a:endParaRPr lang="en-GB" dirty="0"/>
          </a:p>
        </p:txBody>
      </p:sp>
    </p:spTree>
    <p:extLst>
      <p:ext uri="{BB962C8B-B14F-4D97-AF65-F5344CB8AC3E}">
        <p14:creationId xmlns:p14="http://schemas.microsoft.com/office/powerpoint/2010/main" val="78892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ounders Grotesk" panose="020B0503030202060203" pitchFamily="34" charset="0"/>
        <a:ea typeface="+mn-ea"/>
        <a:cs typeface="+mn-cs"/>
      </a:defRPr>
    </a:lvl1pPr>
    <a:lvl2pPr marL="457200" algn="l" defTabSz="914400" rtl="0" eaLnBrk="1" latinLnBrk="0" hangingPunct="1">
      <a:defRPr sz="1200" kern="1200">
        <a:solidFill>
          <a:schemeClr val="tx1"/>
        </a:solidFill>
        <a:latin typeface="Founders Grotesk" panose="020B0503030202060203" pitchFamily="34" charset="0"/>
        <a:ea typeface="+mn-ea"/>
        <a:cs typeface="+mn-cs"/>
      </a:defRPr>
    </a:lvl2pPr>
    <a:lvl3pPr marL="914400" algn="l" defTabSz="914400" rtl="0" eaLnBrk="1" latinLnBrk="0" hangingPunct="1">
      <a:defRPr sz="1200" kern="1200">
        <a:solidFill>
          <a:schemeClr val="tx1"/>
        </a:solidFill>
        <a:latin typeface="Founders Grotesk" panose="020B0503030202060203" pitchFamily="34" charset="0"/>
        <a:ea typeface="+mn-ea"/>
        <a:cs typeface="+mn-cs"/>
      </a:defRPr>
    </a:lvl3pPr>
    <a:lvl4pPr marL="1371600" algn="l" defTabSz="914400" rtl="0" eaLnBrk="1" latinLnBrk="0" hangingPunct="1">
      <a:defRPr sz="1200" kern="1200">
        <a:solidFill>
          <a:schemeClr val="tx1"/>
        </a:solidFill>
        <a:latin typeface="Founders Grotesk" panose="020B0503030202060203" pitchFamily="34" charset="0"/>
        <a:ea typeface="+mn-ea"/>
        <a:cs typeface="+mn-cs"/>
      </a:defRPr>
    </a:lvl4pPr>
    <a:lvl5pPr marL="1828800" algn="l" defTabSz="914400" rtl="0" eaLnBrk="1" latinLnBrk="0" hangingPunct="1">
      <a:defRPr sz="1200" kern="1200">
        <a:solidFill>
          <a:schemeClr val="tx1"/>
        </a:solidFill>
        <a:latin typeface="Founders Grotesk" panose="020B050303020206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8DCEA0-E1A9-4340-85A7-BE6BB4A7AB1C}" type="slidenum">
              <a:rPr lang="en-GB" smtClean="0"/>
              <a:pPr/>
              <a:t>38</a:t>
            </a:fld>
            <a:endParaRPr lang="en-GB" dirty="0"/>
          </a:p>
        </p:txBody>
      </p:sp>
    </p:spTree>
    <p:extLst>
      <p:ext uri="{BB962C8B-B14F-4D97-AF65-F5344CB8AC3E}">
        <p14:creationId xmlns:p14="http://schemas.microsoft.com/office/powerpoint/2010/main" val="1816976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bg1"/>
                </a:solidFill>
                <a:latin typeface="Editorial New"/>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5" name="Graphic 4">
            <a:extLst>
              <a:ext uri="{FF2B5EF4-FFF2-40B4-BE49-F238E27FC236}">
                <a16:creationId xmlns:a16="http://schemas.microsoft.com/office/drawing/2014/main" id="{85B2D35E-3835-59D7-9D4E-6F317B6053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1475" y="333375"/>
            <a:ext cx="2862897" cy="371835"/>
          </a:xfrm>
          <a:prstGeom prst="rect">
            <a:avLst/>
          </a:prstGeom>
        </p:spPr>
      </p:pic>
    </p:spTree>
    <p:extLst>
      <p:ext uri="{BB962C8B-B14F-4D97-AF65-F5344CB8AC3E}">
        <p14:creationId xmlns:p14="http://schemas.microsoft.com/office/powerpoint/2010/main" val="82929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sp>
        <p:nvSpPr>
          <p:cNvPr id="9" name="Text Placeholder 8">
            <a:extLst>
              <a:ext uri="{FF2B5EF4-FFF2-40B4-BE49-F238E27FC236}">
                <a16:creationId xmlns:a16="http://schemas.microsoft.com/office/drawing/2014/main" id="{C4FD8D20-293B-366E-05A2-927055645BB4}"/>
              </a:ext>
            </a:extLst>
          </p:cNvPr>
          <p:cNvSpPr>
            <a:spLocks noGrp="1"/>
          </p:cNvSpPr>
          <p:nvPr>
            <p:ph type="body" sz="quarter" idx="13" hasCustomPrompt="1"/>
          </p:nvPr>
        </p:nvSpPr>
        <p:spPr>
          <a:xfrm>
            <a:off x="874713" y="328001"/>
            <a:ext cx="9928225" cy="359999"/>
          </a:xfrm>
        </p:spPr>
        <p:txBody>
          <a:bodyPr/>
          <a:lstStyle>
            <a:lvl1pPr marL="0" indent="0">
              <a:buFontTx/>
              <a:buNone/>
              <a:defRPr sz="2800" b="0" i="0">
                <a:solidFill>
                  <a:schemeClr val="tx1"/>
                </a:solidFill>
                <a:latin typeface="Founders Grotesk" panose="020B0503030202060203" pitchFamily="34" charset="77"/>
              </a:defRPr>
            </a:lvl1pPr>
          </a:lstStyle>
          <a:p>
            <a:pPr lvl="0"/>
            <a:r>
              <a:rPr lang="en-GB" dirty="0"/>
              <a:t>Section number</a:t>
            </a:r>
          </a:p>
        </p:txBody>
      </p:sp>
      <p:pic>
        <p:nvPicPr>
          <p:cNvPr id="7" name="Graphic 6">
            <a:extLst>
              <a:ext uri="{FF2B5EF4-FFF2-40B4-BE49-F238E27FC236}">
                <a16:creationId xmlns:a16="http://schemas.microsoft.com/office/drawing/2014/main" id="{25644EE1-E89B-B87D-48E0-EEA8F2A31C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127888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EBC4-1E60-0AD8-6C80-577D28B01086}"/>
              </a:ext>
            </a:extLst>
          </p:cNvPr>
          <p:cNvSpPr>
            <a:spLocks noGrp="1"/>
          </p:cNvSpPr>
          <p:nvPr>
            <p:ph type="title"/>
          </p:nvPr>
        </p:nvSpPr>
        <p:spPr/>
        <p:txBody>
          <a:bodyPr/>
          <a:lstStyle>
            <a:lvl1pPr>
              <a:defRPr sz="2800">
                <a:latin typeface="Founders Grotesk Medium" panose="020B0603030202060203"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C0DBEB36-207B-FE0F-6D53-830FAFCE51BA}"/>
              </a:ext>
            </a:extLst>
          </p:cNvPr>
          <p:cNvSpPr>
            <a:spLocks noGrp="1"/>
          </p:cNvSpPr>
          <p:nvPr>
            <p:ph idx="1"/>
          </p:nvPr>
        </p:nvSpPr>
        <p:spPr>
          <a:xfrm>
            <a:off x="371475" y="1268413"/>
            <a:ext cx="11449050" cy="5014912"/>
          </a:xfrm>
        </p:spPr>
        <p:txBody>
          <a:bodyPr/>
          <a:lstStyle>
            <a:lvl1pPr>
              <a:defRPr sz="2400">
                <a:solidFill>
                  <a:schemeClr val="tx1"/>
                </a:solidFill>
              </a:defRPr>
            </a:lvl1pPr>
            <a:lvl2pPr>
              <a:defRPr sz="20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9BDEC754-4D0F-8EBD-7CDA-C6E3183F8BA1}"/>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04AA20E-4EF3-67A2-1BE0-CC1A87BDB175}"/>
              </a:ext>
            </a:extLst>
          </p:cNvPr>
          <p:cNvSpPr>
            <a:spLocks noGrp="1"/>
          </p:cNvSpPr>
          <p:nvPr>
            <p:ph type="sldNum" sz="quarter" idx="12"/>
          </p:nvPr>
        </p:nvSpPr>
        <p:spPr/>
        <p:txBody>
          <a:bodyPr/>
          <a:lstStyle/>
          <a:p>
            <a:fld id="{17BD8530-3730-5D40-B6D8-A37C988F2FCD}" type="slidenum">
              <a:rPr lang="en-US" smtClean="0"/>
              <a:t>‹#›</a:t>
            </a:fld>
            <a:endParaRPr lang="en-US"/>
          </a:p>
        </p:txBody>
      </p:sp>
      <p:pic>
        <p:nvPicPr>
          <p:cNvPr id="7" name="Graphic 6">
            <a:extLst>
              <a:ext uri="{FF2B5EF4-FFF2-40B4-BE49-F238E27FC236}">
                <a16:creationId xmlns:a16="http://schemas.microsoft.com/office/drawing/2014/main" id="{65CE3A3A-7B3B-3061-951D-9113CDB5BD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27328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2BEE-1CFD-AA72-699C-53F550340CA5}"/>
              </a:ext>
            </a:extLst>
          </p:cNvPr>
          <p:cNvSpPr>
            <a:spLocks noGrp="1"/>
          </p:cNvSpPr>
          <p:nvPr>
            <p:ph type="title"/>
          </p:nvPr>
        </p:nvSpPr>
        <p:spPr/>
        <p:txBody>
          <a:bodyPr/>
          <a:lstStyle/>
          <a:p>
            <a:r>
              <a:rPr lang="en-GB"/>
              <a:t>Click to edit Master title style</a:t>
            </a:r>
            <a:endParaRPr lang="en-US" dirty="0"/>
          </a:p>
        </p:txBody>
      </p:sp>
      <p:sp>
        <p:nvSpPr>
          <p:cNvPr id="4" name="Footer Placeholder 3">
            <a:extLst>
              <a:ext uri="{FF2B5EF4-FFF2-40B4-BE49-F238E27FC236}">
                <a16:creationId xmlns:a16="http://schemas.microsoft.com/office/drawing/2014/main" id="{23CC094A-3199-658B-0A71-49393924DE54}"/>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5" name="Slide Number Placeholder 4">
            <a:extLst>
              <a:ext uri="{FF2B5EF4-FFF2-40B4-BE49-F238E27FC236}">
                <a16:creationId xmlns:a16="http://schemas.microsoft.com/office/drawing/2014/main" id="{F6EE0BDC-40AA-CE9B-F911-5CD198236AEE}"/>
              </a:ext>
            </a:extLst>
          </p:cNvPr>
          <p:cNvSpPr>
            <a:spLocks noGrp="1"/>
          </p:cNvSpPr>
          <p:nvPr>
            <p:ph type="sldNum" sz="quarter" idx="12"/>
          </p:nvPr>
        </p:nvSpPr>
        <p:spPr/>
        <p:txBody>
          <a:bodyPr/>
          <a:lstStyle/>
          <a:p>
            <a:fld id="{17BD8530-3730-5D40-B6D8-A37C988F2FCD}" type="slidenum">
              <a:rPr lang="en-US" smtClean="0"/>
              <a:t>‹#›</a:t>
            </a:fld>
            <a:endParaRPr lang="en-US"/>
          </a:p>
        </p:txBody>
      </p:sp>
      <p:pic>
        <p:nvPicPr>
          <p:cNvPr id="6" name="Graphic 5">
            <a:extLst>
              <a:ext uri="{FF2B5EF4-FFF2-40B4-BE49-F238E27FC236}">
                <a16:creationId xmlns:a16="http://schemas.microsoft.com/office/drawing/2014/main" id="{A237038F-9C05-A5DC-4F4B-C9924AB96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426840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97B1A2-0E8E-773A-CE91-007432A456EB}"/>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4" name="Slide Number Placeholder 3">
            <a:extLst>
              <a:ext uri="{FF2B5EF4-FFF2-40B4-BE49-F238E27FC236}">
                <a16:creationId xmlns:a16="http://schemas.microsoft.com/office/drawing/2014/main" id="{14251ACF-B47B-C60A-29B1-F6EF419BC1F8}"/>
              </a:ext>
            </a:extLst>
          </p:cNvPr>
          <p:cNvSpPr>
            <a:spLocks noGrp="1"/>
          </p:cNvSpPr>
          <p:nvPr>
            <p:ph type="sldNum" sz="quarter" idx="12"/>
          </p:nvPr>
        </p:nvSpPr>
        <p:spPr/>
        <p:txBody>
          <a:bodyPr/>
          <a:lstStyle/>
          <a:p>
            <a:fld id="{17BD8530-3730-5D40-B6D8-A37C988F2FCD}" type="slidenum">
              <a:rPr lang="en-US" smtClean="0"/>
              <a:t>‹#›</a:t>
            </a:fld>
            <a:endParaRPr lang="en-US"/>
          </a:p>
        </p:txBody>
      </p:sp>
      <p:pic>
        <p:nvPicPr>
          <p:cNvPr id="5" name="Graphic 4">
            <a:extLst>
              <a:ext uri="{FF2B5EF4-FFF2-40B4-BE49-F238E27FC236}">
                <a16:creationId xmlns:a16="http://schemas.microsoft.com/office/drawing/2014/main" id="{E7A18729-01CF-E3B4-0664-78462A6955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403069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F2C4C33-D660-70CE-8CC6-0881B4888C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6000" y="3068638"/>
            <a:ext cx="4320000" cy="561085"/>
          </a:xfrm>
          <a:prstGeom prst="rect">
            <a:avLst/>
          </a:prstGeom>
        </p:spPr>
      </p:pic>
    </p:spTree>
    <p:extLst>
      <p:ext uri="{BB962C8B-B14F-4D97-AF65-F5344CB8AC3E}">
        <p14:creationId xmlns:p14="http://schemas.microsoft.com/office/powerpoint/2010/main" val="182217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E6AE693-9227-5414-1A91-11C32B4CFC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6000" y="3068637"/>
            <a:ext cx="4320015" cy="561085"/>
          </a:xfrm>
          <a:prstGeom prst="rect">
            <a:avLst/>
          </a:prstGeom>
        </p:spPr>
      </p:pic>
    </p:spTree>
    <p:extLst>
      <p:ext uri="{BB962C8B-B14F-4D97-AF65-F5344CB8AC3E}">
        <p14:creationId xmlns:p14="http://schemas.microsoft.com/office/powerpoint/2010/main" val="234532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age">
    <p:spTree>
      <p:nvGrpSpPr>
        <p:cNvPr id="1" name=""/>
        <p:cNvGrpSpPr/>
        <p:nvPr/>
      </p:nvGrpSpPr>
      <p:grpSpPr>
        <a:xfrm>
          <a:off x="0" y="0"/>
          <a:ext cx="0" cy="0"/>
          <a:chOff x="0" y="0"/>
          <a:chExt cx="0" cy="0"/>
        </a:xfrm>
      </p:grpSpPr>
      <p:pic>
        <p:nvPicPr>
          <p:cNvPr id="5" name="Picture 4" descr="16202 PPT BASES examples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4000" cy="6876000"/>
          </a:xfrm>
          <a:prstGeom prst="rect">
            <a:avLst/>
          </a:prstGeom>
        </p:spPr>
      </p:pic>
      <p:sp>
        <p:nvSpPr>
          <p:cNvPr id="9" name="Title 1"/>
          <p:cNvSpPr txBox="1">
            <a:spLocks/>
          </p:cNvSpPr>
          <p:nvPr userDrawn="1"/>
        </p:nvSpPr>
        <p:spPr>
          <a:xfrm>
            <a:off x="0" y="6504794"/>
            <a:ext cx="496597" cy="353209"/>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defRPr/>
            </a:pPr>
            <a:fld id="{10A33068-7D23-EA41-9F03-B5AC583287ED}" type="slidenum">
              <a:rPr lang="en-GB" altLang="en-US" sz="1000" smtClean="0">
                <a:solidFill>
                  <a:srgbClr val="073876"/>
                </a:solidFill>
                <a:latin typeface="NBS Light"/>
                <a:ea typeface="ＭＳ Ｐゴシック" panose="020B0600070205080204" pitchFamily="34" charset="-128"/>
                <a:cs typeface="NBS Light"/>
              </a:rPr>
              <a:t>‹#›</a:t>
            </a:fld>
            <a:endParaRPr lang="en-GB" altLang="en-US" sz="1000" dirty="0">
              <a:solidFill>
                <a:srgbClr val="073876"/>
              </a:solidFill>
              <a:latin typeface="NBS Light"/>
              <a:ea typeface="ＭＳ Ｐゴシック" panose="020B0600070205080204" pitchFamily="34" charset="-128"/>
              <a:cs typeface="NBS Light"/>
            </a:endParaRPr>
          </a:p>
        </p:txBody>
      </p:sp>
    </p:spTree>
    <p:extLst>
      <p:ext uri="{BB962C8B-B14F-4D97-AF65-F5344CB8AC3E}">
        <p14:creationId xmlns:p14="http://schemas.microsoft.com/office/powerpoint/2010/main" val="82404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Graphic 3">
            <a:extLst>
              <a:ext uri="{FF2B5EF4-FFF2-40B4-BE49-F238E27FC236}">
                <a16:creationId xmlns:a16="http://schemas.microsoft.com/office/drawing/2014/main" id="{4CE60EF0-BE26-6EF8-BABD-C3090FCE2A4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2862897" cy="371834"/>
          </a:xfrm>
          <a:prstGeom prst="rect">
            <a:avLst/>
          </a:prstGeom>
        </p:spPr>
      </p:pic>
    </p:spTree>
    <p:extLst>
      <p:ext uri="{BB962C8B-B14F-4D97-AF65-F5344CB8AC3E}">
        <p14:creationId xmlns:p14="http://schemas.microsoft.com/office/powerpoint/2010/main" val="161267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call out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268413"/>
            <a:ext cx="10442575" cy="5014912"/>
          </a:xfrm>
        </p:spPr>
        <p:txBody>
          <a:bodyPr anchor="t" anchorCtr="0"/>
          <a:lstStyle>
            <a:lvl1pPr algn="l">
              <a:defRPr sz="9600">
                <a:solidFill>
                  <a:schemeClr val="tx2"/>
                </a:solidFill>
                <a:latin typeface="Editorial New" panose="00000500000000000000" pitchFamily="50" charset="0"/>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80D76EEC-406D-87A8-C6AE-C342043076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181443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call out Plaque Blue">
    <p:bg>
      <p:bgPr>
        <a:solidFill>
          <a:schemeClr val="accent2">
            <a:alpha val="3015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268413"/>
            <a:ext cx="10766423" cy="5014912"/>
          </a:xfrm>
        </p:spPr>
        <p:txBody>
          <a:bodyPr anchor="t" anchorCtr="0"/>
          <a:lstStyle>
            <a:lvl1pPr algn="l">
              <a:defRPr sz="9600">
                <a:solidFill>
                  <a:schemeClr val="tx2"/>
                </a:solidFill>
                <a:latin typeface="Editorial New" panose="00000500000000000000" pitchFamily="50" charset="0"/>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15F5C80F-590A-2600-C0BC-C7C8B466C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382778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2708476" y="1268413"/>
            <a:ext cx="7454096" cy="5014912"/>
          </a:xfrm>
        </p:spPr>
        <p:txBody>
          <a:bodyPr anchor="t" anchorCtr="0"/>
          <a:lstStyle>
            <a:lvl1pPr algn="l">
              <a:defRPr sz="6000">
                <a:solidFill>
                  <a:schemeClr val="tx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5116C896-6977-7B70-03EC-D4930F3AE7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6744" y="188413"/>
            <a:ext cx="2160000" cy="2160000"/>
          </a:xfrm>
          <a:prstGeom prst="rect">
            <a:avLst/>
          </a:prstGeom>
        </p:spPr>
      </p:pic>
      <p:pic>
        <p:nvPicPr>
          <p:cNvPr id="7" name="Graphic 6">
            <a:extLst>
              <a:ext uri="{FF2B5EF4-FFF2-40B4-BE49-F238E27FC236}">
                <a16:creationId xmlns:a16="http://schemas.microsoft.com/office/drawing/2014/main" id="{FE0C7E36-5D61-B5A3-B510-9F61BD887D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379007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laque blue">
    <p:bg>
      <p:bgPr>
        <a:solidFill>
          <a:schemeClr val="accent2">
            <a:alpha val="30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2708476" y="1268413"/>
            <a:ext cx="7454096" cy="5014912"/>
          </a:xfrm>
        </p:spPr>
        <p:txBody>
          <a:bodyPr anchor="t" anchorCtr="0"/>
          <a:lstStyle>
            <a:lvl1pPr algn="l">
              <a:defRPr sz="6000">
                <a:solidFill>
                  <a:schemeClr val="tx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3" name="Graphic 2">
            <a:extLst>
              <a:ext uri="{FF2B5EF4-FFF2-40B4-BE49-F238E27FC236}">
                <a16:creationId xmlns:a16="http://schemas.microsoft.com/office/drawing/2014/main" id="{5116C896-6977-7B70-03EC-D4930F3AE7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6744" y="188413"/>
            <a:ext cx="2160000" cy="2160000"/>
          </a:xfrm>
          <a:prstGeom prst="rect">
            <a:avLst/>
          </a:prstGeom>
        </p:spPr>
      </p:pic>
      <p:pic>
        <p:nvPicPr>
          <p:cNvPr id="7" name="Graphic 6">
            <a:extLst>
              <a:ext uri="{FF2B5EF4-FFF2-40B4-BE49-F238E27FC236}">
                <a16:creationId xmlns:a16="http://schemas.microsoft.com/office/drawing/2014/main" id="{0C2F00EC-B034-6287-D002-B869E37FB8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220210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5" name="Graphic 4">
            <a:extLst>
              <a:ext uri="{FF2B5EF4-FFF2-40B4-BE49-F238E27FC236}">
                <a16:creationId xmlns:a16="http://schemas.microsoft.com/office/drawing/2014/main" id="{1A83CE91-347E-E3E4-2AB2-D9766AB87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2862897" cy="371834"/>
          </a:xfrm>
          <a:prstGeom prst="rect">
            <a:avLst/>
          </a:prstGeom>
        </p:spPr>
      </p:pic>
    </p:spTree>
    <p:extLst>
      <p:ext uri="{BB962C8B-B14F-4D97-AF65-F5344CB8AC3E}">
        <p14:creationId xmlns:p14="http://schemas.microsoft.com/office/powerpoint/2010/main" val="288883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Cl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4076699"/>
            <a:ext cx="9020849" cy="2206625"/>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pic>
        <p:nvPicPr>
          <p:cNvPr id="4" name="Graphic 3">
            <a:extLst>
              <a:ext uri="{FF2B5EF4-FFF2-40B4-BE49-F238E27FC236}">
                <a16:creationId xmlns:a16="http://schemas.microsoft.com/office/drawing/2014/main" id="{31D62577-0676-8E39-2F94-F21DEBD0A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
        <p:nvSpPr>
          <p:cNvPr id="9" name="Text Placeholder 8">
            <a:extLst>
              <a:ext uri="{FF2B5EF4-FFF2-40B4-BE49-F238E27FC236}">
                <a16:creationId xmlns:a16="http://schemas.microsoft.com/office/drawing/2014/main" id="{C4FD8D20-293B-366E-05A2-927055645BB4}"/>
              </a:ext>
            </a:extLst>
          </p:cNvPr>
          <p:cNvSpPr>
            <a:spLocks noGrp="1"/>
          </p:cNvSpPr>
          <p:nvPr>
            <p:ph type="body" sz="quarter" idx="13" hasCustomPrompt="1"/>
          </p:nvPr>
        </p:nvSpPr>
        <p:spPr>
          <a:xfrm>
            <a:off x="874713" y="333377"/>
            <a:ext cx="9928225" cy="359999"/>
          </a:xfrm>
        </p:spPr>
        <p:txBody>
          <a:bodyPr/>
          <a:lstStyle>
            <a:lvl1pPr marL="0" indent="0">
              <a:buFontTx/>
              <a:buNone/>
              <a:defRPr sz="2800" b="0" i="0">
                <a:solidFill>
                  <a:schemeClr val="tx1"/>
                </a:solidFill>
                <a:latin typeface="Founders Grotesk" panose="020B0503030202060203" pitchFamily="34" charset="77"/>
              </a:defRPr>
            </a:lvl1pPr>
          </a:lstStyle>
          <a:p>
            <a:pPr lvl="0"/>
            <a:r>
              <a:rPr lang="en-GB" dirty="0"/>
              <a:t>Section number</a:t>
            </a:r>
          </a:p>
        </p:txBody>
      </p:sp>
    </p:spTree>
    <p:extLst>
      <p:ext uri="{BB962C8B-B14F-4D97-AF65-F5344CB8AC3E}">
        <p14:creationId xmlns:p14="http://schemas.microsoft.com/office/powerpoint/2010/main" val="6044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Clay - one li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4559-3094-69F0-05DC-1D8280585B4A}"/>
              </a:ext>
            </a:extLst>
          </p:cNvPr>
          <p:cNvSpPr>
            <a:spLocks noGrp="1"/>
          </p:cNvSpPr>
          <p:nvPr>
            <p:ph type="ctrTitle"/>
          </p:nvPr>
        </p:nvSpPr>
        <p:spPr>
          <a:xfrm>
            <a:off x="874713" y="1898650"/>
            <a:ext cx="9020849" cy="2178050"/>
          </a:xfrm>
        </p:spPr>
        <p:txBody>
          <a:bodyPr anchor="t" anchorCtr="0"/>
          <a:lstStyle>
            <a:lvl1pPr algn="l">
              <a:defRPr sz="7200">
                <a:solidFill>
                  <a:schemeClr val="tx2"/>
                </a:solidFill>
                <a:latin typeface="Editorial New" panose="00000500000000000000" pitchFamily="50"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759B80FB-0C89-E9F4-D3B8-0DD4B96D0535}"/>
              </a:ext>
            </a:extLst>
          </p:cNvPr>
          <p:cNvSpPr>
            <a:spLocks noGrp="1"/>
          </p:cNvSpPr>
          <p:nvPr>
            <p:ph type="subTitle" idx="1"/>
          </p:nvPr>
        </p:nvSpPr>
        <p:spPr>
          <a:xfrm>
            <a:off x="874713" y="3068639"/>
            <a:ext cx="9020849" cy="3214686"/>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C675C8D2-2A34-1F4F-102F-8484940D54D7}"/>
              </a:ext>
            </a:extLst>
          </p:cNvPr>
          <p:cNvSpPr>
            <a:spLocks noGrp="1"/>
          </p:cNvSpPr>
          <p:nvPr>
            <p:ph type="ftr" sz="quarter" idx="11"/>
          </p:nvPr>
        </p:nvSpPr>
        <p:spPr/>
        <p:txBody>
          <a:bodyPr/>
          <a:lstStyle>
            <a:lvl1pPr>
              <a:defRPr>
                <a:solidFill>
                  <a:schemeClr val="tx1"/>
                </a:solidFill>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710CA518-BCE7-5BCE-00D0-2EE65D7B66EC}"/>
              </a:ext>
            </a:extLst>
          </p:cNvPr>
          <p:cNvSpPr>
            <a:spLocks noGrp="1"/>
          </p:cNvSpPr>
          <p:nvPr>
            <p:ph type="sldNum" sz="quarter" idx="12"/>
          </p:nvPr>
        </p:nvSpPr>
        <p:spPr/>
        <p:txBody>
          <a:bodyPr/>
          <a:lstStyle/>
          <a:p>
            <a:fld id="{17BD8530-3730-5D40-B6D8-A37C988F2FCD}" type="slidenum">
              <a:rPr lang="en-US" smtClean="0"/>
              <a:t>‹#›</a:t>
            </a:fld>
            <a:endParaRPr lang="en-US" dirty="0"/>
          </a:p>
        </p:txBody>
      </p:sp>
      <p:sp>
        <p:nvSpPr>
          <p:cNvPr id="9" name="Text Placeholder 8">
            <a:extLst>
              <a:ext uri="{FF2B5EF4-FFF2-40B4-BE49-F238E27FC236}">
                <a16:creationId xmlns:a16="http://schemas.microsoft.com/office/drawing/2014/main" id="{C4FD8D20-293B-366E-05A2-927055645BB4}"/>
              </a:ext>
            </a:extLst>
          </p:cNvPr>
          <p:cNvSpPr>
            <a:spLocks noGrp="1"/>
          </p:cNvSpPr>
          <p:nvPr>
            <p:ph type="body" sz="quarter" idx="13" hasCustomPrompt="1"/>
          </p:nvPr>
        </p:nvSpPr>
        <p:spPr>
          <a:xfrm>
            <a:off x="874713" y="333377"/>
            <a:ext cx="9928225" cy="359999"/>
          </a:xfrm>
        </p:spPr>
        <p:txBody>
          <a:bodyPr/>
          <a:lstStyle>
            <a:lvl1pPr marL="0" indent="0">
              <a:buFontTx/>
              <a:buNone/>
              <a:defRPr sz="2800" b="0" i="0">
                <a:solidFill>
                  <a:schemeClr val="tx1"/>
                </a:solidFill>
                <a:latin typeface="Founders Grotesk" panose="020B0503030202060203" pitchFamily="34" charset="77"/>
              </a:defRPr>
            </a:lvl1pPr>
          </a:lstStyle>
          <a:p>
            <a:pPr lvl="0"/>
            <a:r>
              <a:rPr lang="en-GB" dirty="0"/>
              <a:t>Section number</a:t>
            </a:r>
          </a:p>
        </p:txBody>
      </p:sp>
      <p:pic>
        <p:nvPicPr>
          <p:cNvPr id="7" name="Graphic 6">
            <a:extLst>
              <a:ext uri="{FF2B5EF4-FFF2-40B4-BE49-F238E27FC236}">
                <a16:creationId xmlns:a16="http://schemas.microsoft.com/office/drawing/2014/main" id="{4C393860-FAC2-45A5-0E10-2237EDCFC6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4872" y="333375"/>
            <a:ext cx="375653" cy="360001"/>
          </a:xfrm>
          <a:prstGeom prst="rect">
            <a:avLst/>
          </a:prstGeom>
        </p:spPr>
      </p:pic>
    </p:spTree>
    <p:extLst>
      <p:ext uri="{BB962C8B-B14F-4D97-AF65-F5344CB8AC3E}">
        <p14:creationId xmlns:p14="http://schemas.microsoft.com/office/powerpoint/2010/main" val="43114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05FF4-E335-C4D1-4444-DDD1A10BEB3C}"/>
              </a:ext>
            </a:extLst>
          </p:cNvPr>
          <p:cNvSpPr>
            <a:spLocks noGrp="1"/>
          </p:cNvSpPr>
          <p:nvPr>
            <p:ph type="title"/>
          </p:nvPr>
        </p:nvSpPr>
        <p:spPr>
          <a:xfrm>
            <a:off x="371475" y="333988"/>
            <a:ext cx="10945813" cy="71975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6600C69-8058-3160-55A5-8E3F23D9CC5F}"/>
              </a:ext>
            </a:extLst>
          </p:cNvPr>
          <p:cNvSpPr>
            <a:spLocks noGrp="1"/>
          </p:cNvSpPr>
          <p:nvPr>
            <p:ph type="body" idx="1"/>
          </p:nvPr>
        </p:nvSpPr>
        <p:spPr>
          <a:xfrm>
            <a:off x="371475" y="1268413"/>
            <a:ext cx="11449050" cy="5014912"/>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884B9837-A600-D8F7-6F20-C0A7FA32E3B6}"/>
              </a:ext>
            </a:extLst>
          </p:cNvPr>
          <p:cNvSpPr>
            <a:spLocks noGrp="1"/>
          </p:cNvSpPr>
          <p:nvPr>
            <p:ph type="ftr" sz="quarter" idx="3"/>
          </p:nvPr>
        </p:nvSpPr>
        <p:spPr>
          <a:xfrm>
            <a:off x="6096000" y="6498000"/>
            <a:ext cx="5221288" cy="360000"/>
          </a:xfrm>
          <a:prstGeom prst="rect">
            <a:avLst/>
          </a:prstGeom>
        </p:spPr>
        <p:txBody>
          <a:bodyPr vert="horz" lIns="0" tIns="0" rIns="0" bIns="0" rtlCol="0" anchor="t" anchorCtr="0"/>
          <a:lstStyle>
            <a:lvl1pPr algn="r">
              <a:defRPr sz="1000" b="0" i="0">
                <a:solidFill>
                  <a:schemeClr val="tx1"/>
                </a:solidFill>
                <a:latin typeface="Founders Grotesk" panose="020B0503030202060203" pitchFamily="34" charset="77"/>
              </a:defRPr>
            </a:lvl1pPr>
          </a:lstStyle>
          <a:p>
            <a:r>
              <a:rPr lang="en-GB"/>
              <a:t>Coupa Supplier Portal (CSP) Training | Purchase Orders, Invoices &amp; Credit Notes | 09/10/2023</a:t>
            </a:r>
            <a:endParaRPr lang="en-US" dirty="0"/>
          </a:p>
        </p:txBody>
      </p:sp>
      <p:sp>
        <p:nvSpPr>
          <p:cNvPr id="6" name="Slide Number Placeholder 5">
            <a:extLst>
              <a:ext uri="{FF2B5EF4-FFF2-40B4-BE49-F238E27FC236}">
                <a16:creationId xmlns:a16="http://schemas.microsoft.com/office/drawing/2014/main" id="{B648AC72-32B6-E350-F98E-DC874092F229}"/>
              </a:ext>
            </a:extLst>
          </p:cNvPr>
          <p:cNvSpPr>
            <a:spLocks noGrp="1"/>
          </p:cNvSpPr>
          <p:nvPr>
            <p:ph type="sldNum" sz="quarter" idx="4"/>
          </p:nvPr>
        </p:nvSpPr>
        <p:spPr>
          <a:xfrm>
            <a:off x="11317288" y="6497998"/>
            <a:ext cx="504824" cy="360000"/>
          </a:xfrm>
          <a:prstGeom prst="rect">
            <a:avLst/>
          </a:prstGeom>
        </p:spPr>
        <p:txBody>
          <a:bodyPr vert="horz" lIns="0" tIns="0" rIns="0" bIns="0" rtlCol="0" anchor="t" anchorCtr="0"/>
          <a:lstStyle>
            <a:lvl1pPr algn="r">
              <a:defRPr sz="1000" b="0" i="0">
                <a:solidFill>
                  <a:schemeClr val="tx2"/>
                </a:solidFill>
                <a:latin typeface="Founders Grotesk" panose="020B0503030202060203" pitchFamily="34" charset="77"/>
              </a:defRPr>
            </a:lvl1pPr>
          </a:lstStyle>
          <a:p>
            <a:fld id="{17BD8530-3730-5D40-B6D8-A37C988F2FCD}" type="slidenum">
              <a:rPr lang="en-US" smtClean="0"/>
              <a:pPr/>
              <a:t>‹#›</a:t>
            </a:fld>
            <a:endParaRPr lang="en-US" dirty="0"/>
          </a:p>
        </p:txBody>
      </p:sp>
    </p:spTree>
    <p:extLst>
      <p:ext uri="{BB962C8B-B14F-4D97-AF65-F5344CB8AC3E}">
        <p14:creationId xmlns:p14="http://schemas.microsoft.com/office/powerpoint/2010/main" val="385521690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3" r:id="rId3"/>
    <p:sldLayoutId id="2147483684" r:id="rId4"/>
    <p:sldLayoutId id="2147483685" r:id="rId5"/>
    <p:sldLayoutId id="2147483686" r:id="rId6"/>
    <p:sldLayoutId id="2147483673" r:id="rId7"/>
    <p:sldLayoutId id="2147483660" r:id="rId8"/>
    <p:sldLayoutId id="2147483676" r:id="rId9"/>
    <p:sldLayoutId id="2147483674" r:id="rId10"/>
    <p:sldLayoutId id="2147483650" r:id="rId11"/>
    <p:sldLayoutId id="2147483654" r:id="rId12"/>
    <p:sldLayoutId id="2147483655" r:id="rId13"/>
    <p:sldLayoutId id="2147483680" r:id="rId14"/>
    <p:sldLayoutId id="2147483681" r:id="rId15"/>
    <p:sldLayoutId id="2147483687" r:id="rId16"/>
  </p:sldLayoutIdLst>
  <p:hf hdr="0" dt="0"/>
  <p:txStyles>
    <p:titleStyle>
      <a:lvl1pPr algn="l" defTabSz="914400" rtl="0" eaLnBrk="1" latinLnBrk="0" hangingPunct="1">
        <a:lnSpc>
          <a:spcPct val="90000"/>
        </a:lnSpc>
        <a:spcBef>
          <a:spcPct val="0"/>
        </a:spcBef>
        <a:buNone/>
        <a:defRPr sz="2800" b="0" i="0" kern="1200">
          <a:solidFill>
            <a:schemeClr val="tx2"/>
          </a:solidFill>
          <a:latin typeface="Founders Grotesk Medium" panose="020B0503030202060203" pitchFamily="34" charset="77"/>
          <a:ea typeface="+mj-ea"/>
          <a:cs typeface="+mj-cs"/>
        </a:defRPr>
      </a:lvl1pPr>
    </p:titleStyle>
    <p:bodyStyle>
      <a:lvl1pPr marL="2286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2400" b="0" i="0" kern="1200">
          <a:solidFill>
            <a:schemeClr val="tx1"/>
          </a:solidFill>
          <a:latin typeface="Founders Grotesk" panose="020B0503030202060203" pitchFamily="34" charset="77"/>
          <a:ea typeface="+mn-ea"/>
          <a:cs typeface="+mn-cs"/>
        </a:defRPr>
      </a:lvl1pPr>
      <a:lvl2pPr marL="6858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2000" b="0" i="0" kern="1200">
          <a:solidFill>
            <a:schemeClr val="tx1"/>
          </a:solidFill>
          <a:latin typeface="Founders Grotesk" panose="020B0503030202060203" pitchFamily="34" charset="77"/>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b="0" i="0" kern="1200">
          <a:solidFill>
            <a:schemeClr val="tx1"/>
          </a:solidFill>
          <a:latin typeface="Founders Grotesk" panose="020B0503030202060203" pitchFamily="34" charset="77"/>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b="0" i="0" kern="1200">
          <a:solidFill>
            <a:schemeClr val="tx1"/>
          </a:solidFill>
          <a:latin typeface="Founders Grotesk" panose="020B0503030202060203" pitchFamily="34" charset="77"/>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b="0" i="0" kern="1200">
          <a:solidFill>
            <a:schemeClr val="tx1"/>
          </a:solidFill>
          <a:latin typeface="Founders Grotesk"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3840" userDrawn="1">
          <p15:clr>
            <a:srgbClr val="F26B43"/>
          </p15:clr>
        </p15:guide>
        <p15:guide id="3" pos="551" userDrawn="1">
          <p15:clr>
            <a:srgbClr val="F26B43"/>
          </p15:clr>
        </p15:guide>
        <p15:guide id="4" pos="7446" userDrawn="1">
          <p15:clr>
            <a:srgbClr val="F26B43"/>
          </p15:clr>
        </p15:guide>
        <p15:guide id="5" orient="horz" pos="210" userDrawn="1">
          <p15:clr>
            <a:srgbClr val="F26B43"/>
          </p15:clr>
        </p15:guide>
        <p15:guide id="6" orient="horz" pos="663" userDrawn="1">
          <p15:clr>
            <a:srgbClr val="F26B43"/>
          </p15:clr>
        </p15:guide>
        <p15:guide id="7" orient="horz" pos="3958" userDrawn="1">
          <p15:clr>
            <a:srgbClr val="F26B43"/>
          </p15:clr>
        </p15:guide>
        <p15:guide id="8" pos="234" userDrawn="1">
          <p15:clr>
            <a:srgbClr val="F26B43"/>
          </p15:clr>
        </p15:guide>
        <p15:guide id="9" orient="horz" pos="2568" userDrawn="1">
          <p15:clr>
            <a:srgbClr val="F26B43"/>
          </p15:clr>
        </p15:guide>
        <p15:guide id="10" orient="horz" pos="799" userDrawn="1">
          <p15:clr>
            <a:srgbClr val="F26B43"/>
          </p15:clr>
        </p15:guide>
        <p15:guide id="11" orient="horz" pos="1933" userDrawn="1">
          <p15:clr>
            <a:srgbClr val="F26B43"/>
          </p15:clr>
        </p15:guide>
        <p15:guide id="12" pos="71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934B-2ADE-2764-BAAD-A35269B6ABA2}"/>
              </a:ext>
            </a:extLst>
          </p:cNvPr>
          <p:cNvSpPr>
            <a:spLocks noGrp="1"/>
          </p:cNvSpPr>
          <p:nvPr>
            <p:ph type="ctrTitle"/>
          </p:nvPr>
        </p:nvSpPr>
        <p:spPr>
          <a:xfrm>
            <a:off x="874713" y="1898650"/>
            <a:ext cx="11165653" cy="2178050"/>
          </a:xfrm>
        </p:spPr>
        <p:txBody>
          <a:bodyPr/>
          <a:lstStyle/>
          <a:p>
            <a:r>
              <a:rPr lang="en-GB" dirty="0"/>
              <a:t>Coupa Supplier Portal (</a:t>
            </a:r>
            <a:r>
              <a:rPr lang="en-GB" dirty="0" err="1"/>
              <a:t>CSP</a:t>
            </a:r>
            <a:r>
              <a:rPr lang="en-GB" dirty="0"/>
              <a:t>) Training</a:t>
            </a:r>
          </a:p>
        </p:txBody>
      </p:sp>
      <p:sp>
        <p:nvSpPr>
          <p:cNvPr id="3" name="Subtitle 2">
            <a:extLst>
              <a:ext uri="{FF2B5EF4-FFF2-40B4-BE49-F238E27FC236}">
                <a16:creationId xmlns:a16="http://schemas.microsoft.com/office/drawing/2014/main" id="{52E0F543-6B2A-DE29-2BE4-9FDA5D5EA2DE}"/>
              </a:ext>
            </a:extLst>
          </p:cNvPr>
          <p:cNvSpPr>
            <a:spLocks noGrp="1"/>
          </p:cNvSpPr>
          <p:nvPr>
            <p:ph type="subTitle" idx="1"/>
          </p:nvPr>
        </p:nvSpPr>
        <p:spPr>
          <a:xfrm>
            <a:off x="874714" y="4076699"/>
            <a:ext cx="5325790" cy="2206625"/>
          </a:xfrm>
        </p:spPr>
        <p:txBody>
          <a:bodyPr/>
          <a:lstStyle/>
          <a:p>
            <a:r>
              <a:rPr lang="en-US" dirty="0"/>
              <a:t>Purchase Orders, Invoices &amp; Credit Notes</a:t>
            </a:r>
          </a:p>
          <a:p>
            <a:endParaRPr lang="en-GB" dirty="0"/>
          </a:p>
        </p:txBody>
      </p:sp>
      <p:pic>
        <p:nvPicPr>
          <p:cNvPr id="7" name="Picture 6" descr="A sign post with two arrows&#10;&#10;Description automatically generated">
            <a:extLst>
              <a:ext uri="{FF2B5EF4-FFF2-40B4-BE49-F238E27FC236}">
                <a16:creationId xmlns:a16="http://schemas.microsoft.com/office/drawing/2014/main" id="{207051D7-F753-B03F-81AA-D6C5CB3913FB}"/>
              </a:ext>
            </a:extLst>
          </p:cNvPr>
          <p:cNvPicPr>
            <a:picLocks noChangeAspect="1"/>
          </p:cNvPicPr>
          <p:nvPr/>
        </p:nvPicPr>
        <p:blipFill rotWithShape="1">
          <a:blip r:embed="rId2"/>
          <a:srcRect l="11301" t="7887" r="9861"/>
          <a:stretch/>
        </p:blipFill>
        <p:spPr>
          <a:xfrm>
            <a:off x="7174624" y="2849865"/>
            <a:ext cx="4865742" cy="3197831"/>
          </a:xfrm>
          <a:prstGeom prst="rect">
            <a:avLst/>
          </a:prstGeom>
        </p:spPr>
      </p:pic>
    </p:spTree>
    <p:extLst>
      <p:ext uri="{BB962C8B-B14F-4D97-AF65-F5344CB8AC3E}">
        <p14:creationId xmlns:p14="http://schemas.microsoft.com/office/powerpoint/2010/main" val="148513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D0D99-D702-4687-A80B-A3E3C3BB414E}"/>
              </a:ext>
            </a:extLst>
          </p:cNvPr>
          <p:cNvSpPr/>
          <p:nvPr/>
        </p:nvSpPr>
        <p:spPr bwMode="auto">
          <a:xfrm>
            <a:off x="360000" y="950400"/>
            <a:ext cx="10945812" cy="719749"/>
          </a:xfrm>
          <a:prstGeom prst="rect">
            <a:avLst/>
          </a:prstGeom>
          <a:solidFill>
            <a:srgbClr val="011546"/>
          </a:solidFill>
          <a:ln>
            <a:noFill/>
          </a:ln>
        </p:spPr>
        <p:txBody>
          <a:bodyPr wrap="square" lIns="180000" tIns="72000" rIns="180000" bIns="72000">
            <a:noAutofit/>
          </a:bodyPr>
          <a:lstStyle/>
          <a:p>
            <a:pPr defTabSz="685722">
              <a:spcBef>
                <a:spcPts val="900"/>
              </a:spcBef>
              <a:defRPr/>
            </a:pPr>
            <a:r>
              <a:rPr lang="en-US" dirty="0">
                <a:solidFill>
                  <a:schemeClr val="bg1"/>
                </a:solidFill>
              </a:rPr>
              <a:t>Clicking on </a:t>
            </a:r>
            <a:r>
              <a:rPr lang="en-US" b="1" dirty="0">
                <a:solidFill>
                  <a:schemeClr val="bg1"/>
                </a:solidFill>
              </a:rPr>
              <a:t>Print View </a:t>
            </a:r>
            <a:r>
              <a:rPr lang="en-US" dirty="0">
                <a:solidFill>
                  <a:schemeClr val="bg1"/>
                </a:solidFill>
              </a:rPr>
              <a:t>will allow you to view a print friendly version of the PO - which will include a link to the terms and conditions.</a:t>
            </a:r>
          </a:p>
        </p:txBody>
      </p:sp>
      <p:pic>
        <p:nvPicPr>
          <p:cNvPr id="4" name="Picture 3">
            <a:extLst>
              <a:ext uri="{FF2B5EF4-FFF2-40B4-BE49-F238E27FC236}">
                <a16:creationId xmlns:a16="http://schemas.microsoft.com/office/drawing/2014/main" id="{1FCC63A4-D97B-4646-9D23-7F9708D31FB9}"/>
              </a:ext>
            </a:extLst>
          </p:cNvPr>
          <p:cNvPicPr>
            <a:picLocks noChangeAspect="1"/>
          </p:cNvPicPr>
          <p:nvPr/>
        </p:nvPicPr>
        <p:blipFill>
          <a:blip r:embed="rId2"/>
          <a:stretch>
            <a:fillRect/>
          </a:stretch>
        </p:blipFill>
        <p:spPr>
          <a:xfrm>
            <a:off x="371475" y="2048651"/>
            <a:ext cx="6316910" cy="2257357"/>
          </a:xfrm>
          <a:prstGeom prst="rect">
            <a:avLst/>
          </a:prstGeom>
          <a:ln>
            <a:solidFill>
              <a:schemeClr val="accent6"/>
            </a:solidFill>
          </a:ln>
        </p:spPr>
      </p:pic>
      <p:sp>
        <p:nvSpPr>
          <p:cNvPr id="6" name="Rectangle 5">
            <a:extLst>
              <a:ext uri="{FF2B5EF4-FFF2-40B4-BE49-F238E27FC236}">
                <a16:creationId xmlns:a16="http://schemas.microsoft.com/office/drawing/2014/main" id="{EB3BCA0A-006C-4A6A-B61D-97379AF9F5F5}"/>
              </a:ext>
            </a:extLst>
          </p:cNvPr>
          <p:cNvSpPr/>
          <p:nvPr/>
        </p:nvSpPr>
        <p:spPr>
          <a:xfrm>
            <a:off x="5511524" y="3770244"/>
            <a:ext cx="901342"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48D9334-F24A-4C79-8A5F-049580329951}"/>
              </a:ext>
            </a:extLst>
          </p:cNvPr>
          <p:cNvSpPr>
            <a:spLocks noGrp="1"/>
          </p:cNvSpPr>
          <p:nvPr>
            <p:ph type="title"/>
          </p:nvPr>
        </p:nvSpPr>
        <p:spPr/>
        <p:txBody>
          <a:bodyPr/>
          <a:lstStyle/>
          <a:p>
            <a:r>
              <a:rPr lang="en-GB" dirty="0"/>
              <a:t>Viewing a Purchase Order</a:t>
            </a:r>
          </a:p>
        </p:txBody>
      </p:sp>
      <p:grpSp>
        <p:nvGrpSpPr>
          <p:cNvPr id="7" name="Group 6">
            <a:extLst>
              <a:ext uri="{FF2B5EF4-FFF2-40B4-BE49-F238E27FC236}">
                <a16:creationId xmlns:a16="http://schemas.microsoft.com/office/drawing/2014/main" id="{953391F0-4F32-8629-2FE4-5DCDD15BEBD2}"/>
              </a:ext>
            </a:extLst>
          </p:cNvPr>
          <p:cNvGrpSpPr/>
          <p:nvPr/>
        </p:nvGrpSpPr>
        <p:grpSpPr>
          <a:xfrm>
            <a:off x="7129022" y="4017632"/>
            <a:ext cx="3582099" cy="2639635"/>
            <a:chOff x="7129022" y="4017632"/>
            <a:chExt cx="3582099" cy="2639635"/>
          </a:xfrm>
        </p:grpSpPr>
        <p:pic>
          <p:nvPicPr>
            <p:cNvPr id="5" name="Picture 4">
              <a:extLst>
                <a:ext uri="{FF2B5EF4-FFF2-40B4-BE49-F238E27FC236}">
                  <a16:creationId xmlns:a16="http://schemas.microsoft.com/office/drawing/2014/main" id="{74F9B898-5BEA-4747-945B-B6DC32CD806C}"/>
                </a:ext>
              </a:extLst>
            </p:cNvPr>
            <p:cNvPicPr>
              <a:picLocks noChangeAspect="1"/>
            </p:cNvPicPr>
            <p:nvPr/>
          </p:nvPicPr>
          <p:blipFill>
            <a:blip r:embed="rId3"/>
            <a:stretch>
              <a:fillRect/>
            </a:stretch>
          </p:blipFill>
          <p:spPr>
            <a:xfrm>
              <a:off x="7129022" y="4017632"/>
              <a:ext cx="3582099" cy="2639635"/>
            </a:xfrm>
            <a:prstGeom prst="rect">
              <a:avLst/>
            </a:prstGeom>
            <a:ln>
              <a:solidFill>
                <a:schemeClr val="accent6"/>
              </a:solidFill>
            </a:ln>
          </p:spPr>
        </p:pic>
        <p:sp>
          <p:nvSpPr>
            <p:cNvPr id="2" name="Rectangle 1">
              <a:extLst>
                <a:ext uri="{FF2B5EF4-FFF2-40B4-BE49-F238E27FC236}">
                  <a16:creationId xmlns:a16="http://schemas.microsoft.com/office/drawing/2014/main" id="{5ED0EA3A-FF54-E22A-3EA3-0833E9812685}"/>
                </a:ext>
              </a:extLst>
            </p:cNvPr>
            <p:cNvSpPr/>
            <p:nvPr/>
          </p:nvSpPr>
          <p:spPr>
            <a:xfrm>
              <a:off x="7239000" y="4115508"/>
              <a:ext cx="1257300" cy="4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336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D5B189-8256-6B55-A17A-6A978DEDC384}"/>
              </a:ext>
            </a:extLst>
          </p:cNvPr>
          <p:cNvSpPr>
            <a:spLocks noGrp="1"/>
          </p:cNvSpPr>
          <p:nvPr>
            <p:ph type="title"/>
          </p:nvPr>
        </p:nvSpPr>
        <p:spPr/>
        <p:txBody>
          <a:bodyPr/>
          <a:lstStyle/>
          <a:p>
            <a:r>
              <a:rPr lang="en-GB" dirty="0"/>
              <a:t>Viewing a Purchase Order</a:t>
            </a:r>
          </a:p>
        </p:txBody>
      </p:sp>
      <p:sp>
        <p:nvSpPr>
          <p:cNvPr id="10" name="Rectangle 9">
            <a:extLst>
              <a:ext uri="{FF2B5EF4-FFF2-40B4-BE49-F238E27FC236}">
                <a16:creationId xmlns:a16="http://schemas.microsoft.com/office/drawing/2014/main" id="{098D0D99-D702-4687-A80B-A3E3C3BB414E}"/>
              </a:ext>
            </a:extLst>
          </p:cNvPr>
          <p:cNvSpPr/>
          <p:nvPr/>
        </p:nvSpPr>
        <p:spPr bwMode="auto">
          <a:xfrm>
            <a:off x="371475" y="929852"/>
            <a:ext cx="10957288" cy="505079"/>
          </a:xfrm>
          <a:prstGeom prst="rect">
            <a:avLst/>
          </a:prstGeom>
          <a:solidFill>
            <a:srgbClr val="011546"/>
          </a:solidFill>
          <a:ln>
            <a:noFill/>
          </a:ln>
        </p:spPr>
        <p:txBody>
          <a:bodyPr wrap="square" lIns="180000" tIns="72000" rIns="180000" bIns="72000">
            <a:noAutofit/>
          </a:bodyPr>
          <a:lstStyle/>
          <a:p>
            <a:pPr defTabSz="685722">
              <a:spcBef>
                <a:spcPts val="900"/>
              </a:spcBef>
              <a:defRPr/>
            </a:pPr>
            <a:r>
              <a:rPr lang="en-GB" dirty="0">
                <a:solidFill>
                  <a:schemeClr val="bg1"/>
                </a:solidFill>
              </a:rPr>
              <a:t>At the bottom of the PO, there is History. Expand it and you can see records all the historical activities of the PO.</a:t>
            </a:r>
          </a:p>
        </p:txBody>
      </p:sp>
      <p:pic>
        <p:nvPicPr>
          <p:cNvPr id="3" name="Picture 2">
            <a:extLst>
              <a:ext uri="{FF2B5EF4-FFF2-40B4-BE49-F238E27FC236}">
                <a16:creationId xmlns:a16="http://schemas.microsoft.com/office/drawing/2014/main" id="{3A682674-993A-4191-B114-B7244E124F4D}"/>
              </a:ext>
            </a:extLst>
          </p:cNvPr>
          <p:cNvPicPr>
            <a:picLocks noChangeAspect="1"/>
          </p:cNvPicPr>
          <p:nvPr/>
        </p:nvPicPr>
        <p:blipFill>
          <a:blip r:embed="rId2"/>
          <a:stretch>
            <a:fillRect/>
          </a:stretch>
        </p:blipFill>
        <p:spPr>
          <a:xfrm>
            <a:off x="360000" y="1914575"/>
            <a:ext cx="7069503" cy="1632545"/>
          </a:xfrm>
          <a:prstGeom prst="rect">
            <a:avLst/>
          </a:prstGeom>
          <a:ln>
            <a:solidFill>
              <a:schemeClr val="accent6"/>
            </a:solidFill>
          </a:ln>
        </p:spPr>
      </p:pic>
    </p:spTree>
    <p:extLst>
      <p:ext uri="{BB962C8B-B14F-4D97-AF65-F5344CB8AC3E}">
        <p14:creationId xmlns:p14="http://schemas.microsoft.com/office/powerpoint/2010/main" val="132066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888CBE-E4EC-16A8-33A9-008E75590B5F}"/>
              </a:ext>
            </a:extLst>
          </p:cNvPr>
          <p:cNvSpPr>
            <a:spLocks noGrp="1"/>
          </p:cNvSpPr>
          <p:nvPr>
            <p:ph type="title"/>
          </p:nvPr>
        </p:nvSpPr>
        <p:spPr/>
        <p:txBody>
          <a:bodyPr/>
          <a:lstStyle/>
          <a:p>
            <a:r>
              <a:rPr lang="en-GB" dirty="0"/>
              <a:t>Viewing a Purchase Order</a:t>
            </a:r>
          </a:p>
        </p:txBody>
      </p:sp>
      <p:sp>
        <p:nvSpPr>
          <p:cNvPr id="10" name="Rectangle 9">
            <a:extLst>
              <a:ext uri="{FF2B5EF4-FFF2-40B4-BE49-F238E27FC236}">
                <a16:creationId xmlns:a16="http://schemas.microsoft.com/office/drawing/2014/main" id="{098D0D99-D702-4687-A80B-A3E3C3BB414E}"/>
              </a:ext>
            </a:extLst>
          </p:cNvPr>
          <p:cNvSpPr/>
          <p:nvPr/>
        </p:nvSpPr>
        <p:spPr bwMode="auto">
          <a:xfrm>
            <a:off x="360000" y="950400"/>
            <a:ext cx="10945813" cy="453708"/>
          </a:xfrm>
          <a:prstGeom prst="rect">
            <a:avLst/>
          </a:prstGeom>
          <a:solidFill>
            <a:srgbClr val="011546"/>
          </a:solidFill>
          <a:ln>
            <a:noFill/>
          </a:ln>
        </p:spPr>
        <p:txBody>
          <a:bodyPr wrap="square" lIns="180000" tIns="72000" rIns="180000" bIns="72000">
            <a:noAutofit/>
          </a:bodyPr>
          <a:lstStyle/>
          <a:p>
            <a:pPr defTabSz="685722">
              <a:spcBef>
                <a:spcPts val="900"/>
              </a:spcBef>
              <a:defRPr/>
            </a:pPr>
            <a:r>
              <a:rPr lang="en-GB" dirty="0">
                <a:solidFill>
                  <a:schemeClr val="bg1"/>
                </a:solidFill>
              </a:rPr>
              <a:t>To acknowledge the PO, click the Acknowledged checkbox.</a:t>
            </a:r>
          </a:p>
        </p:txBody>
      </p:sp>
      <p:pic>
        <p:nvPicPr>
          <p:cNvPr id="4" name="Picture 3">
            <a:extLst>
              <a:ext uri="{FF2B5EF4-FFF2-40B4-BE49-F238E27FC236}">
                <a16:creationId xmlns:a16="http://schemas.microsoft.com/office/drawing/2014/main" id="{6FA8DA49-9BF2-442A-A980-DED46F9AD8AD}"/>
              </a:ext>
            </a:extLst>
          </p:cNvPr>
          <p:cNvPicPr>
            <a:picLocks noChangeAspect="1"/>
          </p:cNvPicPr>
          <p:nvPr/>
        </p:nvPicPr>
        <p:blipFill>
          <a:blip r:embed="rId2"/>
          <a:stretch>
            <a:fillRect/>
          </a:stretch>
        </p:blipFill>
        <p:spPr>
          <a:xfrm>
            <a:off x="371475" y="1744253"/>
            <a:ext cx="4219575" cy="3438525"/>
          </a:xfrm>
          <a:prstGeom prst="rect">
            <a:avLst/>
          </a:prstGeom>
          <a:ln>
            <a:solidFill>
              <a:schemeClr val="accent6"/>
            </a:solidFill>
          </a:ln>
        </p:spPr>
      </p:pic>
      <p:sp>
        <p:nvSpPr>
          <p:cNvPr id="5" name="Rectangle 4">
            <a:extLst>
              <a:ext uri="{FF2B5EF4-FFF2-40B4-BE49-F238E27FC236}">
                <a16:creationId xmlns:a16="http://schemas.microsoft.com/office/drawing/2014/main" id="{71FBB208-26AE-483F-88A1-BE3E3F102F24}"/>
              </a:ext>
            </a:extLst>
          </p:cNvPr>
          <p:cNvSpPr/>
          <p:nvPr/>
        </p:nvSpPr>
        <p:spPr>
          <a:xfrm>
            <a:off x="1007379" y="4478254"/>
            <a:ext cx="1255944"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844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4F1D7-F884-FB52-FB35-7FD7BEAAEB24}"/>
              </a:ext>
            </a:extLst>
          </p:cNvPr>
          <p:cNvSpPr>
            <a:spLocks noGrp="1"/>
          </p:cNvSpPr>
          <p:nvPr>
            <p:ph type="title"/>
          </p:nvPr>
        </p:nvSpPr>
        <p:spPr/>
        <p:txBody>
          <a:bodyPr/>
          <a:lstStyle/>
          <a:p>
            <a:r>
              <a:rPr lang="en-GB" dirty="0"/>
              <a:t>Viewing a Purchase Order</a:t>
            </a:r>
          </a:p>
        </p:txBody>
      </p:sp>
      <p:sp>
        <p:nvSpPr>
          <p:cNvPr id="5" name="Rectangle 4">
            <a:extLst>
              <a:ext uri="{FF2B5EF4-FFF2-40B4-BE49-F238E27FC236}">
                <a16:creationId xmlns:a16="http://schemas.microsoft.com/office/drawing/2014/main" id="{3C4493E9-A2F5-489B-88EF-D1A14656F5C7}"/>
              </a:ext>
            </a:extLst>
          </p:cNvPr>
          <p:cNvSpPr/>
          <p:nvPr/>
        </p:nvSpPr>
        <p:spPr bwMode="auto">
          <a:xfrm>
            <a:off x="360000" y="1718191"/>
            <a:ext cx="3718877" cy="945705"/>
          </a:xfrm>
          <a:prstGeom prst="rect">
            <a:avLst/>
          </a:prstGeom>
          <a:solidFill>
            <a:srgbClr val="F2E9DB"/>
          </a:solidFill>
          <a:ln>
            <a:noFill/>
          </a:ln>
        </p:spPr>
        <p:txBody>
          <a:bodyPr wrap="square" lIns="180000" tIns="180000" rIns="180000" bIns="180000">
            <a:noAutofit/>
          </a:bodyPr>
          <a:lstStyle/>
          <a:p>
            <a:pPr defTabSz="685722">
              <a:spcBef>
                <a:spcPts val="900"/>
              </a:spcBef>
              <a:defRPr/>
            </a:pPr>
            <a:r>
              <a:rPr lang="en-US" sz="1200" dirty="0">
                <a:solidFill>
                  <a:srgbClr val="011546"/>
                </a:solidFill>
              </a:rPr>
              <a:t>To add a comment for Nationwide, enter your comment in the </a:t>
            </a:r>
            <a:r>
              <a:rPr lang="en-US" sz="1200" b="1" dirty="0">
                <a:solidFill>
                  <a:srgbClr val="011546"/>
                </a:solidFill>
              </a:rPr>
              <a:t>Comments box </a:t>
            </a:r>
            <a:r>
              <a:rPr lang="en-US" sz="1200" dirty="0">
                <a:solidFill>
                  <a:srgbClr val="011546"/>
                </a:solidFill>
              </a:rPr>
              <a:t>at the bottom of your PO</a:t>
            </a:r>
            <a:r>
              <a:rPr lang="en-US" sz="1200" b="1" dirty="0">
                <a:solidFill>
                  <a:srgbClr val="011546"/>
                </a:solidFill>
              </a:rPr>
              <a:t> </a:t>
            </a:r>
            <a:r>
              <a:rPr lang="en-US" sz="1200" dirty="0">
                <a:solidFill>
                  <a:srgbClr val="011546"/>
                </a:solidFill>
              </a:rPr>
              <a:t>and then click </a:t>
            </a:r>
            <a:r>
              <a:rPr lang="en-US" sz="1200" b="1" dirty="0">
                <a:solidFill>
                  <a:srgbClr val="011546"/>
                </a:solidFill>
              </a:rPr>
              <a:t>Add Comment</a:t>
            </a:r>
            <a:r>
              <a:rPr lang="en-US" sz="1200" dirty="0">
                <a:solidFill>
                  <a:srgbClr val="011546"/>
                </a:solidFill>
              </a:rPr>
              <a:t>. </a:t>
            </a:r>
          </a:p>
        </p:txBody>
      </p:sp>
      <p:sp>
        <p:nvSpPr>
          <p:cNvPr id="6" name="Rectangle 5">
            <a:extLst>
              <a:ext uri="{FF2B5EF4-FFF2-40B4-BE49-F238E27FC236}">
                <a16:creationId xmlns:a16="http://schemas.microsoft.com/office/drawing/2014/main" id="{07A21BDD-D0AC-41A6-9A13-51D568DCB243}"/>
              </a:ext>
            </a:extLst>
          </p:cNvPr>
          <p:cNvSpPr/>
          <p:nvPr/>
        </p:nvSpPr>
        <p:spPr bwMode="auto">
          <a:xfrm>
            <a:off x="371475" y="3429000"/>
            <a:ext cx="3718877" cy="1129955"/>
          </a:xfrm>
          <a:prstGeom prst="rect">
            <a:avLst/>
          </a:prstGeom>
          <a:solidFill>
            <a:srgbClr val="F2E9DB"/>
          </a:solidFill>
          <a:ln>
            <a:noFill/>
          </a:ln>
        </p:spPr>
        <p:txBody>
          <a:bodyPr wrap="square" lIns="180000" tIns="180000" rIns="180000" bIns="180000">
            <a:noAutofit/>
          </a:bodyPr>
          <a:lstStyle/>
          <a:p>
            <a:pPr defTabSz="685722">
              <a:spcBef>
                <a:spcPts val="900"/>
              </a:spcBef>
              <a:defRPr/>
            </a:pPr>
            <a:r>
              <a:rPr lang="en-US" sz="1200" dirty="0">
                <a:solidFill>
                  <a:srgbClr val="011546"/>
                </a:solidFill>
              </a:rPr>
              <a:t>When Nationwide responds, you will receive a N</a:t>
            </a:r>
            <a:r>
              <a:rPr lang="en-US" sz="1200" b="1" dirty="0">
                <a:solidFill>
                  <a:srgbClr val="011546"/>
                </a:solidFill>
              </a:rPr>
              <a:t>otification </a:t>
            </a:r>
            <a:r>
              <a:rPr lang="en-US" sz="1200" dirty="0">
                <a:solidFill>
                  <a:srgbClr val="011546"/>
                </a:solidFill>
              </a:rPr>
              <a:t>via</a:t>
            </a:r>
            <a:r>
              <a:rPr lang="en-US" sz="1200" b="1" dirty="0">
                <a:solidFill>
                  <a:srgbClr val="011546"/>
                </a:solidFill>
              </a:rPr>
              <a:t> </a:t>
            </a:r>
            <a:r>
              <a:rPr lang="en-US" sz="1200" dirty="0">
                <a:solidFill>
                  <a:srgbClr val="011546"/>
                </a:solidFill>
              </a:rPr>
              <a:t>email and </a:t>
            </a:r>
            <a:r>
              <a:rPr lang="en-US" sz="1200" dirty="0" err="1">
                <a:solidFill>
                  <a:srgbClr val="011546"/>
                </a:solidFill>
              </a:rPr>
              <a:t>and</a:t>
            </a:r>
            <a:r>
              <a:rPr lang="en-US" sz="1200" dirty="0">
                <a:solidFill>
                  <a:srgbClr val="011546"/>
                </a:solidFill>
              </a:rPr>
              <a:t> will also be able to see their response in the </a:t>
            </a:r>
            <a:r>
              <a:rPr lang="en-US" sz="1200" dirty="0" err="1">
                <a:solidFill>
                  <a:srgbClr val="011546"/>
                </a:solidFill>
              </a:rPr>
              <a:t>CSP</a:t>
            </a:r>
            <a:r>
              <a:rPr lang="en-US" sz="1200" dirty="0">
                <a:solidFill>
                  <a:srgbClr val="011546"/>
                </a:solidFill>
              </a:rPr>
              <a:t>. All comments entered here will be viewable to Nationwide.</a:t>
            </a:r>
          </a:p>
        </p:txBody>
      </p:sp>
      <p:pic>
        <p:nvPicPr>
          <p:cNvPr id="7" name="Picture 6">
            <a:extLst>
              <a:ext uri="{FF2B5EF4-FFF2-40B4-BE49-F238E27FC236}">
                <a16:creationId xmlns:a16="http://schemas.microsoft.com/office/drawing/2014/main" id="{4B987416-5C51-4043-A588-CBDD0B8AB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16" y="1718191"/>
            <a:ext cx="4262240" cy="861807"/>
          </a:xfrm>
          <a:prstGeom prst="rect">
            <a:avLst/>
          </a:prstGeom>
          <a:ln>
            <a:solidFill>
              <a:srgbClr val="00338D"/>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E0FFCE3-F5F9-4F1C-925E-04F510EE64BA}"/>
              </a:ext>
            </a:extLst>
          </p:cNvPr>
          <p:cNvPicPr>
            <a:picLocks noChangeAspect="1"/>
          </p:cNvPicPr>
          <p:nvPr/>
        </p:nvPicPr>
        <p:blipFill rotWithShape="1">
          <a:blip r:embed="rId3"/>
          <a:srcRect l="28225" r="57850" b="63227"/>
          <a:stretch/>
        </p:blipFill>
        <p:spPr>
          <a:xfrm>
            <a:off x="5760016" y="2971063"/>
            <a:ext cx="3300706" cy="2451455"/>
          </a:xfrm>
          <a:prstGeom prst="rect">
            <a:avLst/>
          </a:prstGeom>
          <a:ln>
            <a:solidFill>
              <a:schemeClr val="accent6"/>
            </a:solidFill>
          </a:ln>
        </p:spPr>
      </p:pic>
      <p:sp>
        <p:nvSpPr>
          <p:cNvPr id="9" name="Rectangle 8">
            <a:extLst>
              <a:ext uri="{FF2B5EF4-FFF2-40B4-BE49-F238E27FC236}">
                <a16:creationId xmlns:a16="http://schemas.microsoft.com/office/drawing/2014/main" id="{4B5D174E-31FC-4E09-80C2-B71C873C578E}"/>
              </a:ext>
            </a:extLst>
          </p:cNvPr>
          <p:cNvSpPr/>
          <p:nvPr/>
        </p:nvSpPr>
        <p:spPr>
          <a:xfrm>
            <a:off x="9394188" y="2270686"/>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3D694E-E66F-2FD6-C26F-D0F83730F097}"/>
              </a:ext>
            </a:extLst>
          </p:cNvPr>
          <p:cNvSpPr/>
          <p:nvPr/>
        </p:nvSpPr>
        <p:spPr bwMode="auto">
          <a:xfrm>
            <a:off x="371475" y="929852"/>
            <a:ext cx="10957288" cy="676381"/>
          </a:xfrm>
          <a:prstGeom prst="rect">
            <a:avLst/>
          </a:prstGeom>
          <a:solidFill>
            <a:srgbClr val="011546"/>
          </a:solidFill>
          <a:ln>
            <a:noFill/>
          </a:ln>
        </p:spPr>
        <p:txBody>
          <a:bodyPr wrap="square" lIns="180000" tIns="72000" rIns="180000" bIns="72000">
            <a:noAutofit/>
          </a:bodyPr>
          <a:lstStyle/>
          <a:p>
            <a:pPr defTabSz="685722">
              <a:spcBef>
                <a:spcPts val="900"/>
              </a:spcBef>
              <a:defRPr/>
            </a:pPr>
            <a:r>
              <a:rPr lang="en-GB" dirty="0">
                <a:solidFill>
                  <a:schemeClr val="bg1"/>
                </a:solidFill>
              </a:rPr>
              <a:t>You can make comments that are visible to Nationwide as well as review comments that Nationwide have made on Purchase Orders..</a:t>
            </a:r>
          </a:p>
        </p:txBody>
      </p:sp>
    </p:spTree>
    <p:extLst>
      <p:ext uri="{BB962C8B-B14F-4D97-AF65-F5344CB8AC3E}">
        <p14:creationId xmlns:p14="http://schemas.microsoft.com/office/powerpoint/2010/main" val="87200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4493E9-A2F5-489B-88EF-D1A14656F5C7}"/>
              </a:ext>
            </a:extLst>
          </p:cNvPr>
          <p:cNvSpPr/>
          <p:nvPr/>
        </p:nvSpPr>
        <p:spPr bwMode="auto">
          <a:xfrm>
            <a:off x="360000" y="950400"/>
            <a:ext cx="10957288" cy="719751"/>
          </a:xfrm>
          <a:prstGeom prst="rect">
            <a:avLst/>
          </a:prstGeom>
          <a:solidFill>
            <a:srgbClr val="011546"/>
          </a:solidFill>
          <a:ln>
            <a:noFill/>
          </a:ln>
        </p:spPr>
        <p:txBody>
          <a:bodyPr wrap="square" lIns="180000" tIns="180000" rIns="180000" bIns="180000">
            <a:noAutofit/>
          </a:bodyPr>
          <a:lstStyle/>
          <a:p>
            <a:pPr defTabSz="685722">
              <a:spcBef>
                <a:spcPts val="900"/>
              </a:spcBef>
              <a:defRPr/>
            </a:pPr>
            <a:r>
              <a:rPr lang="en-GB" dirty="0">
                <a:solidFill>
                  <a:schemeClr val="bg1"/>
                </a:solidFill>
              </a:rPr>
              <a:t>The comment history can be found in the Comments section at the bottom of the PO</a:t>
            </a:r>
          </a:p>
        </p:txBody>
      </p:sp>
      <p:sp>
        <p:nvSpPr>
          <p:cNvPr id="6" name="Rectangle 5">
            <a:extLst>
              <a:ext uri="{FF2B5EF4-FFF2-40B4-BE49-F238E27FC236}">
                <a16:creationId xmlns:a16="http://schemas.microsoft.com/office/drawing/2014/main" id="{A82A13B7-C8E4-40C1-A818-7E5B1ACFAFE2}"/>
              </a:ext>
            </a:extLst>
          </p:cNvPr>
          <p:cNvSpPr/>
          <p:nvPr/>
        </p:nvSpPr>
        <p:spPr>
          <a:xfrm>
            <a:off x="4966832" y="2885040"/>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3">
            <a:extLst>
              <a:ext uri="{FF2B5EF4-FFF2-40B4-BE49-F238E27FC236}">
                <a16:creationId xmlns:a16="http://schemas.microsoft.com/office/drawing/2014/main" id="{69337582-2AB0-28FE-3AD7-897E36A1C3FE}"/>
              </a:ext>
            </a:extLst>
          </p:cNvPr>
          <p:cNvSpPr>
            <a:spLocks noGrp="1"/>
          </p:cNvSpPr>
          <p:nvPr>
            <p:ph type="title"/>
          </p:nvPr>
        </p:nvSpPr>
        <p:spPr>
          <a:xfrm>
            <a:off x="371475" y="333988"/>
            <a:ext cx="10945813" cy="719750"/>
          </a:xfrm>
        </p:spPr>
        <p:txBody>
          <a:bodyPr/>
          <a:lstStyle/>
          <a:p>
            <a:r>
              <a:rPr lang="en-GB" dirty="0"/>
              <a:t>Viewing a Purchase Order</a:t>
            </a:r>
          </a:p>
        </p:txBody>
      </p:sp>
      <p:grpSp>
        <p:nvGrpSpPr>
          <p:cNvPr id="3" name="Group 2">
            <a:extLst>
              <a:ext uri="{FF2B5EF4-FFF2-40B4-BE49-F238E27FC236}">
                <a16:creationId xmlns:a16="http://schemas.microsoft.com/office/drawing/2014/main" id="{8B9E18CA-7343-2570-84A0-F3971EA4584E}"/>
              </a:ext>
            </a:extLst>
          </p:cNvPr>
          <p:cNvGrpSpPr/>
          <p:nvPr/>
        </p:nvGrpSpPr>
        <p:grpSpPr>
          <a:xfrm>
            <a:off x="371475" y="1868717"/>
            <a:ext cx="5553512" cy="2280034"/>
            <a:chOff x="371475" y="1868717"/>
            <a:chExt cx="5553512" cy="2280034"/>
          </a:xfrm>
        </p:grpSpPr>
        <p:pic>
          <p:nvPicPr>
            <p:cNvPr id="4" name="Picture 3">
              <a:extLst>
                <a:ext uri="{FF2B5EF4-FFF2-40B4-BE49-F238E27FC236}">
                  <a16:creationId xmlns:a16="http://schemas.microsoft.com/office/drawing/2014/main" id="{D087BA16-8C08-45AF-98C0-121D8C662706}"/>
                </a:ext>
              </a:extLst>
            </p:cNvPr>
            <p:cNvPicPr>
              <a:picLocks noChangeAspect="1"/>
            </p:cNvPicPr>
            <p:nvPr/>
          </p:nvPicPr>
          <p:blipFill>
            <a:blip r:embed="rId2"/>
            <a:stretch>
              <a:fillRect/>
            </a:stretch>
          </p:blipFill>
          <p:spPr>
            <a:xfrm>
              <a:off x="371475" y="1868717"/>
              <a:ext cx="5553512" cy="2280034"/>
            </a:xfrm>
            <a:prstGeom prst="rect">
              <a:avLst/>
            </a:prstGeom>
            <a:ln>
              <a:solidFill>
                <a:schemeClr val="accent6"/>
              </a:solidFill>
            </a:ln>
          </p:spPr>
        </p:pic>
        <p:sp>
          <p:nvSpPr>
            <p:cNvPr id="2" name="Rectangle 1">
              <a:extLst>
                <a:ext uri="{FF2B5EF4-FFF2-40B4-BE49-F238E27FC236}">
                  <a16:creationId xmlns:a16="http://schemas.microsoft.com/office/drawing/2014/main" id="{8DE5CC50-1BFF-D349-6D7F-F7738F5A531F}"/>
                </a:ext>
              </a:extLst>
            </p:cNvPr>
            <p:cNvSpPr/>
            <p:nvPr/>
          </p:nvSpPr>
          <p:spPr>
            <a:xfrm>
              <a:off x="457200" y="3368040"/>
              <a:ext cx="304800"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9114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Flipping a PO into an Invoice</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15</a:t>
            </a:fld>
            <a:endParaRPr lang="en-US" dirty="0"/>
          </a:p>
        </p:txBody>
      </p:sp>
    </p:spTree>
    <p:extLst>
      <p:ext uri="{BB962C8B-B14F-4D97-AF65-F5344CB8AC3E}">
        <p14:creationId xmlns:p14="http://schemas.microsoft.com/office/powerpoint/2010/main" val="31144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D9652DF-92F5-4013-B42E-08D5F0676F91}"/>
              </a:ext>
            </a:extLst>
          </p:cNvPr>
          <p:cNvSpPr txBox="1">
            <a:spLocks/>
          </p:cNvSpPr>
          <p:nvPr/>
        </p:nvSpPr>
        <p:spPr>
          <a:xfrm>
            <a:off x="371475" y="1918784"/>
            <a:ext cx="3749357" cy="434842"/>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rgbClr val="830051"/>
              </a:buClr>
              <a:buSzPct val="10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spcAft>
                <a:spcPts val="0"/>
              </a:spcAft>
              <a:buFont typeface="+mj-lt"/>
              <a:buAutoNum type="arabicPeriod"/>
            </a:pPr>
            <a:r>
              <a:rPr lang="en-US" altLang="zh-CN" sz="1200" dirty="0">
                <a:solidFill>
                  <a:srgbClr val="011546"/>
                </a:solidFill>
              </a:rPr>
              <a:t>Click on the </a:t>
            </a:r>
            <a:r>
              <a:rPr lang="en-US" altLang="zh-CN" sz="1200" b="1" dirty="0">
                <a:solidFill>
                  <a:srgbClr val="011546"/>
                </a:solidFill>
              </a:rPr>
              <a:t>Orders</a:t>
            </a:r>
            <a:r>
              <a:rPr lang="en-US" altLang="zh-CN" sz="1200" dirty="0">
                <a:solidFill>
                  <a:srgbClr val="011546"/>
                </a:solidFill>
              </a:rPr>
              <a:t> tab.</a:t>
            </a:r>
          </a:p>
        </p:txBody>
      </p:sp>
      <p:sp>
        <p:nvSpPr>
          <p:cNvPr id="7" name="Text Placeholder 2">
            <a:extLst>
              <a:ext uri="{FF2B5EF4-FFF2-40B4-BE49-F238E27FC236}">
                <a16:creationId xmlns:a16="http://schemas.microsoft.com/office/drawing/2014/main" id="{B262CEE3-7602-4C93-9FE5-4A75EC3A7904}"/>
              </a:ext>
            </a:extLst>
          </p:cNvPr>
          <p:cNvSpPr txBox="1">
            <a:spLocks/>
          </p:cNvSpPr>
          <p:nvPr/>
        </p:nvSpPr>
        <p:spPr>
          <a:xfrm>
            <a:off x="371475" y="2520866"/>
            <a:ext cx="3749357" cy="893660"/>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393" indent="-284393">
              <a:spcAft>
                <a:spcPts val="0"/>
              </a:spcAft>
              <a:buFont typeface="+mj-lt"/>
              <a:buAutoNum type="arabicPeriod" startAt="2"/>
            </a:pPr>
            <a:r>
              <a:rPr lang="en-US" sz="1200" b="0" dirty="0">
                <a:solidFill>
                  <a:srgbClr val="011546"/>
                </a:solidFill>
                <a:cs typeface="Calibri" panose="020F0502020204030204" pitchFamily="34" charset="0"/>
              </a:rPr>
              <a:t>Search for the purchase order to be invoiced and click on the </a:t>
            </a:r>
            <a:r>
              <a:rPr lang="en-US" sz="1200" dirty="0">
                <a:solidFill>
                  <a:srgbClr val="011546"/>
                </a:solidFill>
                <a:cs typeface="Calibri" panose="020F0502020204030204" pitchFamily="34" charset="0"/>
              </a:rPr>
              <a:t>gold coin stack icon </a:t>
            </a:r>
            <a:r>
              <a:rPr lang="en-US" sz="1200" b="0" dirty="0">
                <a:solidFill>
                  <a:srgbClr val="011546"/>
                </a:solidFill>
                <a:cs typeface="Calibri" panose="020F0502020204030204" pitchFamily="34" charset="0"/>
              </a:rPr>
              <a:t>to create the invoice.</a:t>
            </a:r>
          </a:p>
        </p:txBody>
      </p:sp>
      <p:pic>
        <p:nvPicPr>
          <p:cNvPr id="3" name="Picture 2">
            <a:extLst>
              <a:ext uri="{FF2B5EF4-FFF2-40B4-BE49-F238E27FC236}">
                <a16:creationId xmlns:a16="http://schemas.microsoft.com/office/drawing/2014/main" id="{20289ADE-2C4C-4CE5-B820-8CE8EF51F44B}"/>
              </a:ext>
            </a:extLst>
          </p:cNvPr>
          <p:cNvPicPr>
            <a:picLocks noChangeAspect="1"/>
          </p:cNvPicPr>
          <p:nvPr/>
        </p:nvPicPr>
        <p:blipFill rotWithShape="1">
          <a:blip r:embed="rId2"/>
          <a:srcRect l="8532" t="10285" r="57064" b="35566"/>
          <a:stretch/>
        </p:blipFill>
        <p:spPr>
          <a:xfrm>
            <a:off x="5677506" y="1918784"/>
            <a:ext cx="5639782" cy="2496544"/>
          </a:xfrm>
          <a:prstGeom prst="rect">
            <a:avLst/>
          </a:prstGeom>
          <a:ln>
            <a:solidFill>
              <a:schemeClr val="accent6"/>
            </a:solidFill>
          </a:ln>
        </p:spPr>
      </p:pic>
      <p:sp>
        <p:nvSpPr>
          <p:cNvPr id="8" name="Rectangle 7">
            <a:extLst>
              <a:ext uri="{FF2B5EF4-FFF2-40B4-BE49-F238E27FC236}">
                <a16:creationId xmlns:a16="http://schemas.microsoft.com/office/drawing/2014/main" id="{C03D9567-80BF-42CF-86C3-C374DB272F00}"/>
              </a:ext>
            </a:extLst>
          </p:cNvPr>
          <p:cNvSpPr/>
          <p:nvPr/>
        </p:nvSpPr>
        <p:spPr>
          <a:xfrm>
            <a:off x="6478074" y="2096928"/>
            <a:ext cx="456982"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99EDD689-FDC3-B034-641A-BFA728405BEC}"/>
              </a:ext>
            </a:extLst>
          </p:cNvPr>
          <p:cNvSpPr>
            <a:spLocks noGrp="1"/>
          </p:cNvSpPr>
          <p:nvPr>
            <p:ph type="title"/>
          </p:nvPr>
        </p:nvSpPr>
        <p:spPr/>
        <p:txBody>
          <a:bodyPr/>
          <a:lstStyle/>
          <a:p>
            <a:r>
              <a:rPr lang="en-GB" dirty="0"/>
              <a:t>Creating Invoices: Flipping a PO into an Invoice</a:t>
            </a:r>
          </a:p>
        </p:txBody>
      </p:sp>
      <p:sp>
        <p:nvSpPr>
          <p:cNvPr id="5" name="Rectangle 4">
            <a:extLst>
              <a:ext uri="{FF2B5EF4-FFF2-40B4-BE49-F238E27FC236}">
                <a16:creationId xmlns:a16="http://schemas.microsoft.com/office/drawing/2014/main" id="{F81F9EA5-D22D-2CDD-3F92-2C87C5543A40}"/>
              </a:ext>
            </a:extLst>
          </p:cNvPr>
          <p:cNvSpPr/>
          <p:nvPr/>
        </p:nvSpPr>
        <p:spPr bwMode="auto">
          <a:xfrm>
            <a:off x="360000" y="950400"/>
            <a:ext cx="10957288" cy="850716"/>
          </a:xfrm>
          <a:prstGeom prst="rect">
            <a:avLst/>
          </a:prstGeom>
          <a:solidFill>
            <a:srgbClr val="011546"/>
          </a:solidFill>
          <a:ln>
            <a:noFill/>
          </a:ln>
        </p:spPr>
        <p:txBody>
          <a:bodyPr wrap="square" lIns="180000" tIns="180000" rIns="180000" bIns="180000">
            <a:noAutofit/>
          </a:bodyPr>
          <a:lstStyle/>
          <a:p>
            <a:pPr defTabSz="685722">
              <a:spcBef>
                <a:spcPts val="900"/>
              </a:spcBef>
              <a:defRPr/>
            </a:pPr>
            <a:r>
              <a:rPr lang="en-GB" dirty="0">
                <a:solidFill>
                  <a:schemeClr val="bg1"/>
                </a:solidFill>
              </a:rPr>
              <a:t>Coupa enables you to ‘flip’ a Purchase Order into an Invoice, making the process of invoice creation simple and straight-forward.</a:t>
            </a:r>
          </a:p>
        </p:txBody>
      </p:sp>
    </p:spTree>
    <p:extLst>
      <p:ext uri="{BB962C8B-B14F-4D97-AF65-F5344CB8AC3E}">
        <p14:creationId xmlns:p14="http://schemas.microsoft.com/office/powerpoint/2010/main" val="378612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670A654-26F1-4328-8AFD-4E4B7CB9288A}"/>
              </a:ext>
            </a:extLst>
          </p:cNvPr>
          <p:cNvSpPr txBox="1">
            <a:spLocks noChangeAspect="1"/>
          </p:cNvSpPr>
          <p:nvPr/>
        </p:nvSpPr>
        <p:spPr>
          <a:xfrm>
            <a:off x="360000" y="950400"/>
            <a:ext cx="2809889" cy="5573612"/>
          </a:xfrm>
          <a:prstGeom prst="rect">
            <a:avLst/>
          </a:prstGeom>
          <a:solidFill>
            <a:srgbClr val="F2E9DB"/>
          </a:solidFill>
        </p:spPr>
        <p:txBody>
          <a:bodyPr vert="horz" lIns="180000" tIns="180000" rIns="180000" bIns="180000" rtlCol="0" anchor="t" anchorCtr="0">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284393" indent="-284393" defTabSz="457189">
              <a:lnSpc>
                <a:spcPct val="120000"/>
              </a:lnSpc>
              <a:spcBef>
                <a:spcPts val="400"/>
              </a:spcBef>
              <a:spcAft>
                <a:spcPts val="600"/>
              </a:spcAft>
              <a:buClrTx/>
              <a:buSzPct val="100000"/>
              <a:buFont typeface="+mj-lt"/>
              <a:buAutoNum type="arabicPeriod" startAt="3"/>
            </a:pPr>
            <a:r>
              <a:rPr lang="en-US" sz="1100" dirty="0">
                <a:solidFill>
                  <a:srgbClr val="011546"/>
                </a:solidFill>
              </a:rPr>
              <a:t>Complete header level fields. </a:t>
            </a:r>
            <a:r>
              <a:rPr lang="en-GB" sz="1100" b="1" dirty="0">
                <a:solidFill>
                  <a:srgbClr val="011546"/>
                </a:solidFill>
              </a:rPr>
              <a:t>Please ensure that the information used to generate the invoice from Coupa is the same data from your own ERP system.</a:t>
            </a:r>
            <a:endParaRPr lang="en-US" sz="1100" b="1" dirty="0">
              <a:solidFill>
                <a:srgbClr val="011546"/>
              </a:solidFill>
            </a:endParaRPr>
          </a:p>
          <a:p>
            <a:pPr marL="284393" lvl="1" indent="0" defTabSz="457189">
              <a:lnSpc>
                <a:spcPct val="120000"/>
              </a:lnSpc>
              <a:spcBef>
                <a:spcPts val="400"/>
              </a:spcBef>
              <a:spcAft>
                <a:spcPts val="600"/>
              </a:spcAft>
              <a:buClrTx/>
              <a:buSzPct val="100000"/>
              <a:buNone/>
            </a:pPr>
            <a:r>
              <a:rPr lang="en-US" sz="1100" b="1" dirty="0">
                <a:solidFill>
                  <a:srgbClr val="011546"/>
                </a:solidFill>
              </a:rPr>
              <a:t>Invoice #: </a:t>
            </a:r>
            <a:r>
              <a:rPr lang="en-US" sz="1100" dirty="0">
                <a:solidFill>
                  <a:srgbClr val="011546"/>
                </a:solidFill>
              </a:rPr>
              <a:t>Enter the invoice number generated in your own ERP system.</a:t>
            </a:r>
          </a:p>
          <a:p>
            <a:pPr marL="265113" lvl="1" indent="19050" defTabSz="457189">
              <a:lnSpc>
                <a:spcPct val="120000"/>
              </a:lnSpc>
              <a:spcBef>
                <a:spcPts val="400"/>
              </a:spcBef>
              <a:spcAft>
                <a:spcPts val="600"/>
              </a:spcAft>
              <a:buClrTx/>
              <a:buSzPct val="100000"/>
              <a:buNone/>
            </a:pPr>
            <a:r>
              <a:rPr lang="en-US" sz="1100" b="1" dirty="0">
                <a:solidFill>
                  <a:srgbClr val="011546"/>
                </a:solidFill>
              </a:rPr>
              <a:t>Invoice Date</a:t>
            </a:r>
            <a:r>
              <a:rPr lang="en-US" sz="1100" dirty="0">
                <a:solidFill>
                  <a:srgbClr val="011546"/>
                </a:solidFill>
              </a:rPr>
              <a:t>: </a:t>
            </a:r>
            <a:r>
              <a:rPr lang="en-GB" sz="1100" dirty="0">
                <a:solidFill>
                  <a:srgbClr val="011546"/>
                </a:solidFill>
              </a:rPr>
              <a:t>Set automatically at time of submission.</a:t>
            </a:r>
            <a:endParaRPr lang="en-US" sz="1100" dirty="0">
              <a:solidFill>
                <a:srgbClr val="011546"/>
              </a:solidFill>
            </a:endParaRPr>
          </a:p>
          <a:p>
            <a:pPr marL="284393" lvl="1" indent="0" defTabSz="457189">
              <a:lnSpc>
                <a:spcPct val="120000"/>
              </a:lnSpc>
              <a:spcBef>
                <a:spcPts val="400"/>
              </a:spcBef>
              <a:spcAft>
                <a:spcPts val="600"/>
              </a:spcAft>
              <a:buClrTx/>
              <a:buSzPct val="100000"/>
              <a:buNone/>
            </a:pPr>
            <a:r>
              <a:rPr lang="en-US" sz="1100" b="1" dirty="0">
                <a:solidFill>
                  <a:srgbClr val="011546"/>
                </a:solidFill>
              </a:rPr>
              <a:t>Payment Terms: </a:t>
            </a:r>
            <a:r>
              <a:rPr lang="en-US" sz="1100" dirty="0">
                <a:solidFill>
                  <a:srgbClr val="011546"/>
                </a:solidFill>
              </a:rPr>
              <a:t>The payment terms from the PO.</a:t>
            </a:r>
          </a:p>
          <a:p>
            <a:pPr marL="284393" lvl="1" indent="0" defTabSz="457189">
              <a:lnSpc>
                <a:spcPct val="120000"/>
              </a:lnSpc>
              <a:spcBef>
                <a:spcPts val="400"/>
              </a:spcBef>
              <a:spcAft>
                <a:spcPts val="600"/>
              </a:spcAft>
              <a:buClrTx/>
              <a:buSzPct val="100000"/>
              <a:buNone/>
            </a:pPr>
            <a:r>
              <a:rPr lang="en-US" sz="1100" b="1" dirty="0">
                <a:solidFill>
                  <a:srgbClr val="011546"/>
                </a:solidFill>
              </a:rPr>
              <a:t>Date of Supply: </a:t>
            </a:r>
            <a:r>
              <a:rPr lang="en-US" sz="1100" dirty="0">
                <a:solidFill>
                  <a:srgbClr val="011546"/>
                </a:solidFill>
              </a:rPr>
              <a:t>The date on which the goods or services were provided.</a:t>
            </a:r>
          </a:p>
          <a:p>
            <a:pPr marL="284393" lvl="1" indent="0" defTabSz="457189">
              <a:lnSpc>
                <a:spcPct val="120000"/>
              </a:lnSpc>
              <a:spcBef>
                <a:spcPts val="400"/>
              </a:spcBef>
              <a:spcAft>
                <a:spcPts val="600"/>
              </a:spcAft>
              <a:buClrTx/>
              <a:buSzPct val="100000"/>
              <a:buNone/>
            </a:pPr>
            <a:r>
              <a:rPr lang="en-US" sz="1100" b="1" dirty="0">
                <a:solidFill>
                  <a:srgbClr val="011546"/>
                </a:solidFill>
              </a:rPr>
              <a:t>Currency</a:t>
            </a:r>
            <a:r>
              <a:rPr lang="en-US" sz="1100" dirty="0">
                <a:solidFill>
                  <a:srgbClr val="011546"/>
                </a:solidFill>
              </a:rPr>
              <a:t>: The currency from the PO.</a:t>
            </a:r>
          </a:p>
          <a:p>
            <a:pPr marL="284393" lvl="1" indent="0" defTabSz="457189">
              <a:lnSpc>
                <a:spcPct val="120000"/>
              </a:lnSpc>
              <a:spcBef>
                <a:spcPts val="400"/>
              </a:spcBef>
              <a:spcAft>
                <a:spcPts val="600"/>
              </a:spcAft>
              <a:buClrTx/>
              <a:buSzPct val="100000"/>
              <a:buNone/>
            </a:pPr>
            <a:r>
              <a:rPr lang="en-US" altLang="zh-CN" sz="1100" b="1" dirty="0">
                <a:solidFill>
                  <a:srgbClr val="011546"/>
                </a:solidFill>
              </a:rPr>
              <a:t>Delivery Number</a:t>
            </a:r>
            <a:r>
              <a:rPr lang="en-US" altLang="zh-CN" sz="1100" dirty="0">
                <a:solidFill>
                  <a:srgbClr val="011546"/>
                </a:solidFill>
              </a:rPr>
              <a:t>: Provide if applicable.</a:t>
            </a:r>
            <a:endParaRPr lang="en-US" sz="1100" dirty="0">
              <a:solidFill>
                <a:srgbClr val="011546"/>
              </a:solidFill>
            </a:endParaRPr>
          </a:p>
          <a:p>
            <a:pPr marL="284393" lvl="1" indent="0" defTabSz="457189">
              <a:lnSpc>
                <a:spcPct val="120000"/>
              </a:lnSpc>
              <a:spcBef>
                <a:spcPts val="400"/>
              </a:spcBef>
              <a:spcAft>
                <a:spcPts val="600"/>
              </a:spcAft>
              <a:buClrTx/>
              <a:buSzPct val="100000"/>
              <a:buNone/>
            </a:pPr>
            <a:r>
              <a:rPr lang="en-US" sz="1100" b="1" dirty="0">
                <a:solidFill>
                  <a:srgbClr val="011546"/>
                </a:solidFill>
              </a:rPr>
              <a:t>Status: </a:t>
            </a:r>
            <a:r>
              <a:rPr lang="en-US" sz="1100" dirty="0">
                <a:solidFill>
                  <a:srgbClr val="011546"/>
                </a:solidFill>
              </a:rPr>
              <a:t>The current status of this invoice.</a:t>
            </a:r>
          </a:p>
          <a:p>
            <a:pPr marL="284393" lvl="1" indent="0" defTabSz="457189">
              <a:lnSpc>
                <a:spcPct val="120000"/>
              </a:lnSpc>
              <a:spcBef>
                <a:spcPts val="400"/>
              </a:spcBef>
              <a:spcAft>
                <a:spcPts val="600"/>
              </a:spcAft>
              <a:buClrTx/>
              <a:buSzPct val="100000"/>
              <a:buNone/>
            </a:pPr>
            <a:r>
              <a:rPr lang="en-US" sz="1100" b="1" dirty="0">
                <a:solidFill>
                  <a:srgbClr val="011546"/>
                </a:solidFill>
              </a:rPr>
              <a:t>Image Scan: </a:t>
            </a:r>
            <a:r>
              <a:rPr lang="en-GB" sz="1100" dirty="0">
                <a:solidFill>
                  <a:srgbClr val="011546"/>
                </a:solidFill>
              </a:rPr>
              <a:t>Please do </a:t>
            </a:r>
            <a:r>
              <a:rPr lang="en-GB" sz="1100" b="1" dirty="0">
                <a:solidFill>
                  <a:srgbClr val="011546"/>
                </a:solidFill>
              </a:rPr>
              <a:t>NOT</a:t>
            </a:r>
            <a:r>
              <a:rPr lang="en-GB" sz="1100" dirty="0">
                <a:solidFill>
                  <a:srgbClr val="011546"/>
                </a:solidFill>
              </a:rPr>
              <a:t> attach a copy of an invoice from your system. As per the T&amp;Cs agreed, Coupa will issue the legal invoices on your behalf.</a:t>
            </a:r>
          </a:p>
        </p:txBody>
      </p:sp>
      <p:pic>
        <p:nvPicPr>
          <p:cNvPr id="4" name="Picture 3">
            <a:extLst>
              <a:ext uri="{FF2B5EF4-FFF2-40B4-BE49-F238E27FC236}">
                <a16:creationId xmlns:a16="http://schemas.microsoft.com/office/drawing/2014/main" id="{C03442E8-E33A-4EB1-BB23-A9B5D6E88BA3}"/>
              </a:ext>
            </a:extLst>
          </p:cNvPr>
          <p:cNvPicPr>
            <a:picLocks noChangeAspect="1"/>
          </p:cNvPicPr>
          <p:nvPr/>
        </p:nvPicPr>
        <p:blipFill>
          <a:blip r:embed="rId2"/>
          <a:stretch>
            <a:fillRect/>
          </a:stretch>
        </p:blipFill>
        <p:spPr>
          <a:xfrm>
            <a:off x="4851167" y="950400"/>
            <a:ext cx="3024610" cy="3691156"/>
          </a:xfrm>
          <a:prstGeom prst="rect">
            <a:avLst/>
          </a:prstGeom>
          <a:ln>
            <a:solidFill>
              <a:schemeClr val="accent6"/>
            </a:solidFill>
          </a:ln>
        </p:spPr>
      </p:pic>
      <p:sp>
        <p:nvSpPr>
          <p:cNvPr id="3" name="Title 2">
            <a:extLst>
              <a:ext uri="{FF2B5EF4-FFF2-40B4-BE49-F238E27FC236}">
                <a16:creationId xmlns:a16="http://schemas.microsoft.com/office/drawing/2014/main" id="{D8280456-3336-9096-D08D-D9F52549CBE2}"/>
              </a:ext>
            </a:extLst>
          </p:cNvPr>
          <p:cNvSpPr>
            <a:spLocks noGrp="1"/>
          </p:cNvSpPr>
          <p:nvPr>
            <p:ph type="title"/>
          </p:nvPr>
        </p:nvSpPr>
        <p:spPr/>
        <p:txBody>
          <a:bodyPr/>
          <a:lstStyle/>
          <a:p>
            <a:r>
              <a:rPr lang="en-GB" dirty="0"/>
              <a:t>Creating Invoices: Flipping a PO into an Invoice</a:t>
            </a:r>
          </a:p>
        </p:txBody>
      </p:sp>
    </p:spTree>
    <p:extLst>
      <p:ext uri="{BB962C8B-B14F-4D97-AF65-F5344CB8AC3E}">
        <p14:creationId xmlns:p14="http://schemas.microsoft.com/office/powerpoint/2010/main" val="3496613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670A654-26F1-4328-8AFD-4E4B7CB9288A}"/>
              </a:ext>
            </a:extLst>
          </p:cNvPr>
          <p:cNvSpPr txBox="1">
            <a:spLocks noChangeAspect="1"/>
          </p:cNvSpPr>
          <p:nvPr/>
        </p:nvSpPr>
        <p:spPr>
          <a:xfrm>
            <a:off x="360000" y="950400"/>
            <a:ext cx="2809889" cy="3292827"/>
          </a:xfrm>
          <a:prstGeom prst="rect">
            <a:avLst/>
          </a:prstGeom>
          <a:solidFill>
            <a:srgbClr val="F2E9DB"/>
          </a:solidFill>
        </p:spPr>
        <p:txBody>
          <a:bodyPr vert="horz" lIns="180000" tIns="180000" rIns="180000" bIns="180000" rtlCol="0" anchor="t" anchorCtr="0">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indent="0" defTabSz="216000">
              <a:lnSpc>
                <a:spcPct val="120000"/>
              </a:lnSpc>
              <a:spcBef>
                <a:spcPts val="400"/>
              </a:spcBef>
              <a:spcAft>
                <a:spcPts val="600"/>
              </a:spcAft>
              <a:buClrTx/>
              <a:buSzPct val="100000"/>
              <a:buNone/>
            </a:pPr>
            <a:r>
              <a:rPr lang="en-GB" sz="1100" dirty="0">
                <a:solidFill>
                  <a:srgbClr val="011546"/>
                </a:solidFill>
              </a:rPr>
              <a:t>4.	Supplier Note: Enter any notes for Nationwide.</a:t>
            </a:r>
          </a:p>
          <a:p>
            <a:pPr marL="0" indent="0" defTabSz="216000">
              <a:lnSpc>
                <a:spcPct val="120000"/>
              </a:lnSpc>
              <a:spcBef>
                <a:spcPts val="400"/>
              </a:spcBef>
              <a:spcAft>
                <a:spcPts val="600"/>
              </a:spcAft>
              <a:buClrTx/>
              <a:buSzPct val="100000"/>
              <a:buNone/>
            </a:pPr>
            <a:r>
              <a:rPr lang="en-GB" sz="1100" dirty="0">
                <a:solidFill>
                  <a:srgbClr val="011546"/>
                </a:solidFill>
              </a:rPr>
              <a:t>5.	Attachments: Attach supporting documentation; all types of attachments are supported. If requested by Nationwide, please upload your break down of costs in the agreed Coupa format here (Excel).</a:t>
            </a:r>
          </a:p>
          <a:p>
            <a:pPr marL="0" indent="0" defTabSz="216000">
              <a:lnSpc>
                <a:spcPct val="120000"/>
              </a:lnSpc>
              <a:spcBef>
                <a:spcPts val="400"/>
              </a:spcBef>
              <a:spcAft>
                <a:spcPts val="600"/>
              </a:spcAft>
              <a:buClrTx/>
              <a:buSzPct val="100000"/>
              <a:buNone/>
            </a:pPr>
            <a:r>
              <a:rPr lang="en-GB" sz="1100" dirty="0">
                <a:solidFill>
                  <a:srgbClr val="011546"/>
                </a:solidFill>
              </a:rPr>
              <a:t>6.	Cash Accounting Scheme: Leave blank if not relevant.</a:t>
            </a:r>
          </a:p>
          <a:p>
            <a:pPr marL="0" indent="0" defTabSz="216000">
              <a:lnSpc>
                <a:spcPct val="120000"/>
              </a:lnSpc>
              <a:spcBef>
                <a:spcPts val="400"/>
              </a:spcBef>
              <a:spcAft>
                <a:spcPts val="600"/>
              </a:spcAft>
              <a:buClrTx/>
              <a:buSzPct val="100000"/>
              <a:buNone/>
            </a:pPr>
            <a:r>
              <a:rPr lang="en-GB" sz="1100" dirty="0">
                <a:solidFill>
                  <a:srgbClr val="011546"/>
                </a:solidFill>
              </a:rPr>
              <a:t>7.	Margin Scheme: Leave blank if not relevant.</a:t>
            </a:r>
          </a:p>
        </p:txBody>
      </p:sp>
      <p:pic>
        <p:nvPicPr>
          <p:cNvPr id="4" name="Picture 3">
            <a:extLst>
              <a:ext uri="{FF2B5EF4-FFF2-40B4-BE49-F238E27FC236}">
                <a16:creationId xmlns:a16="http://schemas.microsoft.com/office/drawing/2014/main" id="{C03442E8-E33A-4EB1-BB23-A9B5D6E88BA3}"/>
              </a:ext>
            </a:extLst>
          </p:cNvPr>
          <p:cNvPicPr>
            <a:picLocks noChangeAspect="1"/>
          </p:cNvPicPr>
          <p:nvPr/>
        </p:nvPicPr>
        <p:blipFill>
          <a:blip r:embed="rId2"/>
          <a:stretch>
            <a:fillRect/>
          </a:stretch>
        </p:blipFill>
        <p:spPr>
          <a:xfrm>
            <a:off x="4843782" y="950400"/>
            <a:ext cx="3024610" cy="3691156"/>
          </a:xfrm>
          <a:prstGeom prst="rect">
            <a:avLst/>
          </a:prstGeom>
          <a:ln>
            <a:solidFill>
              <a:schemeClr val="accent6"/>
            </a:solidFill>
          </a:ln>
        </p:spPr>
      </p:pic>
      <p:sp>
        <p:nvSpPr>
          <p:cNvPr id="3" name="Title 2">
            <a:extLst>
              <a:ext uri="{FF2B5EF4-FFF2-40B4-BE49-F238E27FC236}">
                <a16:creationId xmlns:a16="http://schemas.microsoft.com/office/drawing/2014/main" id="{1FF3E53A-8D7D-9B07-2E98-961AFFF193B4}"/>
              </a:ext>
            </a:extLst>
          </p:cNvPr>
          <p:cNvSpPr>
            <a:spLocks noGrp="1"/>
          </p:cNvSpPr>
          <p:nvPr>
            <p:ph type="title"/>
          </p:nvPr>
        </p:nvSpPr>
        <p:spPr/>
        <p:txBody>
          <a:bodyPr/>
          <a:lstStyle/>
          <a:p>
            <a:r>
              <a:rPr lang="en-GB" dirty="0"/>
              <a:t>Creating Invoices: Flipping a PO into an Invoice</a:t>
            </a:r>
          </a:p>
        </p:txBody>
      </p:sp>
    </p:spTree>
    <p:extLst>
      <p:ext uri="{BB962C8B-B14F-4D97-AF65-F5344CB8AC3E}">
        <p14:creationId xmlns:p14="http://schemas.microsoft.com/office/powerpoint/2010/main" val="203849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670A654-26F1-4328-8AFD-4E4B7CB9288A}"/>
              </a:ext>
            </a:extLst>
          </p:cNvPr>
          <p:cNvSpPr txBox="1">
            <a:spLocks noChangeAspect="1"/>
          </p:cNvSpPr>
          <p:nvPr/>
        </p:nvSpPr>
        <p:spPr>
          <a:xfrm>
            <a:off x="360000" y="950400"/>
            <a:ext cx="3772483" cy="1973866"/>
          </a:xfrm>
          <a:prstGeom prst="rect">
            <a:avLst/>
          </a:prstGeom>
          <a:solidFill>
            <a:srgbClr val="F2E9DB"/>
          </a:solidFill>
        </p:spPr>
        <p:txBody>
          <a:bodyPr vert="horz" lIns="180000" tIns="180000" rIns="180000" bIns="180000" rtlCol="0" anchor="t" anchorCtr="0">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indent="0" defTabSz="216000">
              <a:lnSpc>
                <a:spcPct val="120000"/>
              </a:lnSpc>
              <a:spcBef>
                <a:spcPts val="400"/>
              </a:spcBef>
              <a:spcAft>
                <a:spcPts val="600"/>
              </a:spcAft>
              <a:buClrTx/>
              <a:buSzPct val="100000"/>
              <a:buNone/>
            </a:pPr>
            <a:r>
              <a:rPr lang="en-GB" sz="1100" dirty="0">
                <a:solidFill>
                  <a:srgbClr val="011546"/>
                </a:solidFill>
              </a:rPr>
              <a:t>8.	Customer: This will always default to Nationwide.</a:t>
            </a:r>
          </a:p>
          <a:p>
            <a:pPr marL="0" indent="0" defTabSz="216000">
              <a:lnSpc>
                <a:spcPct val="120000"/>
              </a:lnSpc>
              <a:spcBef>
                <a:spcPts val="400"/>
              </a:spcBef>
              <a:spcAft>
                <a:spcPts val="600"/>
              </a:spcAft>
              <a:buClrTx/>
              <a:buSzPct val="100000"/>
              <a:buNone/>
            </a:pPr>
            <a:r>
              <a:rPr lang="en-GB" sz="1100" dirty="0">
                <a:solidFill>
                  <a:srgbClr val="011546"/>
                </a:solidFill>
              </a:rPr>
              <a:t>9.	Bill to Address: The Bill To address from the PO. It will appear after you pick a Buyer VAT ID.</a:t>
            </a:r>
          </a:p>
          <a:p>
            <a:pPr marL="0" indent="0" defTabSz="216000">
              <a:lnSpc>
                <a:spcPct val="120000"/>
              </a:lnSpc>
              <a:spcBef>
                <a:spcPts val="400"/>
              </a:spcBef>
              <a:spcAft>
                <a:spcPts val="600"/>
              </a:spcAft>
              <a:buClrTx/>
              <a:buSzPct val="100000"/>
              <a:buNone/>
            </a:pPr>
            <a:r>
              <a:rPr lang="en-GB" sz="1100" dirty="0">
                <a:solidFill>
                  <a:srgbClr val="011546"/>
                </a:solidFill>
              </a:rPr>
              <a:t>10.	Buyer VAT ID: Choose a NBS VAT ID that is applicable for this transaction from the drop down.</a:t>
            </a:r>
          </a:p>
          <a:p>
            <a:pPr marL="0" indent="0" defTabSz="216000">
              <a:lnSpc>
                <a:spcPct val="120000"/>
              </a:lnSpc>
              <a:spcBef>
                <a:spcPts val="400"/>
              </a:spcBef>
              <a:spcAft>
                <a:spcPts val="600"/>
              </a:spcAft>
              <a:buClrTx/>
              <a:buSzPct val="100000"/>
              <a:buNone/>
            </a:pPr>
            <a:r>
              <a:rPr lang="en-GB" sz="1100" dirty="0">
                <a:solidFill>
                  <a:srgbClr val="011546"/>
                </a:solidFill>
              </a:rPr>
              <a:t>11.	Ship To Address: The Ship To address from the PO.</a:t>
            </a:r>
          </a:p>
          <a:p>
            <a:pPr marL="284393" indent="-284393" defTabSz="457189">
              <a:lnSpc>
                <a:spcPct val="120000"/>
              </a:lnSpc>
              <a:spcBef>
                <a:spcPts val="400"/>
              </a:spcBef>
              <a:spcAft>
                <a:spcPts val="600"/>
              </a:spcAft>
              <a:buClrTx/>
              <a:buSzPct val="100000"/>
              <a:buFont typeface="+mj-lt"/>
              <a:buAutoNum type="arabicPeriod" startAt="3"/>
            </a:pPr>
            <a:endParaRPr lang="en-GB" sz="1100" dirty="0">
              <a:solidFill>
                <a:srgbClr val="011546"/>
              </a:solidFill>
            </a:endParaRPr>
          </a:p>
        </p:txBody>
      </p:sp>
      <p:pic>
        <p:nvPicPr>
          <p:cNvPr id="5" name="Picture 4">
            <a:extLst>
              <a:ext uri="{FF2B5EF4-FFF2-40B4-BE49-F238E27FC236}">
                <a16:creationId xmlns:a16="http://schemas.microsoft.com/office/drawing/2014/main" id="{6072364E-49D7-49DF-A8ED-8B63B4A7BD52}"/>
              </a:ext>
            </a:extLst>
          </p:cNvPr>
          <p:cNvPicPr>
            <a:picLocks noChangeAspect="1"/>
          </p:cNvPicPr>
          <p:nvPr/>
        </p:nvPicPr>
        <p:blipFill>
          <a:blip r:embed="rId2"/>
          <a:stretch>
            <a:fillRect/>
          </a:stretch>
        </p:blipFill>
        <p:spPr>
          <a:xfrm>
            <a:off x="5844381" y="950400"/>
            <a:ext cx="3418511" cy="3185587"/>
          </a:xfrm>
          <a:prstGeom prst="rect">
            <a:avLst/>
          </a:prstGeom>
          <a:ln>
            <a:solidFill>
              <a:schemeClr val="accent6"/>
            </a:solidFill>
          </a:ln>
        </p:spPr>
      </p:pic>
      <p:sp>
        <p:nvSpPr>
          <p:cNvPr id="8" name="Text Placeholder 2">
            <a:extLst>
              <a:ext uri="{FF2B5EF4-FFF2-40B4-BE49-F238E27FC236}">
                <a16:creationId xmlns:a16="http://schemas.microsoft.com/office/drawing/2014/main" id="{5BEA2649-ECBE-4B8C-B447-0B112611BCD4}"/>
              </a:ext>
            </a:extLst>
          </p:cNvPr>
          <p:cNvSpPr txBox="1">
            <a:spLocks/>
          </p:cNvSpPr>
          <p:nvPr/>
        </p:nvSpPr>
        <p:spPr>
          <a:xfrm>
            <a:off x="359999" y="4808305"/>
            <a:ext cx="11311443" cy="1861025"/>
          </a:xfrm>
          <a:prstGeom prst="rect">
            <a:avLst/>
          </a:prstGeom>
          <a:solidFill>
            <a:schemeClr val="tx2"/>
          </a:solidFill>
        </p:spPr>
        <p:txBody>
          <a:bodyPr vert="horz" lIns="180000" tIns="180000" rIns="180000" bIns="180000" rtlCol="0" anchor="t" anchorCtr="0">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indent="0" defTabSz="457189">
              <a:lnSpc>
                <a:spcPct val="120000"/>
              </a:lnSpc>
              <a:spcBef>
                <a:spcPts val="400"/>
              </a:spcBef>
              <a:spcAft>
                <a:spcPts val="600"/>
              </a:spcAft>
              <a:buClrTx/>
              <a:buSzPct val="100000"/>
              <a:buNone/>
            </a:pPr>
            <a:r>
              <a:rPr lang="en-US" sz="1800" b="1" dirty="0">
                <a:solidFill>
                  <a:schemeClr val="bg1"/>
                </a:solidFill>
              </a:rPr>
              <a:t>Please NOTE:</a:t>
            </a:r>
            <a:r>
              <a:rPr lang="en-US" sz="1800" dirty="0">
                <a:solidFill>
                  <a:schemeClr val="bg1"/>
                </a:solidFill>
              </a:rPr>
              <a:t> </a:t>
            </a:r>
          </a:p>
          <a:p>
            <a:pPr marL="228600" indent="-228600" defTabSz="457189">
              <a:lnSpc>
                <a:spcPct val="120000"/>
              </a:lnSpc>
              <a:spcBef>
                <a:spcPts val="400"/>
              </a:spcBef>
              <a:spcAft>
                <a:spcPts val="600"/>
              </a:spcAft>
              <a:buClrTx/>
              <a:buSzPct val="100000"/>
              <a:buFont typeface="+mj-lt"/>
              <a:buAutoNum type="arabicPeriod"/>
            </a:pPr>
            <a:r>
              <a:rPr lang="en-US" sz="1800" dirty="0">
                <a:solidFill>
                  <a:schemeClr val="bg1"/>
                </a:solidFill>
              </a:rPr>
              <a:t>Please refer to </a:t>
            </a:r>
            <a:r>
              <a:rPr lang="en-US" sz="1800" b="1" dirty="0">
                <a:solidFill>
                  <a:schemeClr val="bg1"/>
                </a:solidFill>
              </a:rPr>
              <a:t>section 5. Tax Guidance </a:t>
            </a:r>
            <a:r>
              <a:rPr lang="en-US" sz="1800" dirty="0">
                <a:solidFill>
                  <a:schemeClr val="bg1"/>
                </a:solidFill>
              </a:rPr>
              <a:t>on instructions of how to pick your VAT ID and NBS VAT ID.</a:t>
            </a:r>
          </a:p>
          <a:p>
            <a:pPr marL="228600" indent="-228600" defTabSz="457189">
              <a:lnSpc>
                <a:spcPct val="120000"/>
              </a:lnSpc>
              <a:spcBef>
                <a:spcPts val="400"/>
              </a:spcBef>
              <a:spcAft>
                <a:spcPts val="600"/>
              </a:spcAft>
              <a:buClrTx/>
              <a:buSzPct val="100000"/>
              <a:buFont typeface="+mj-lt"/>
              <a:buAutoNum type="arabicPeriod"/>
            </a:pPr>
            <a:r>
              <a:rPr lang="en-US" sz="1800" dirty="0">
                <a:solidFill>
                  <a:schemeClr val="bg1"/>
                </a:solidFill>
              </a:rPr>
              <a:t>You can add multiple </a:t>
            </a:r>
            <a:r>
              <a:rPr lang="en-US" sz="1800" b="1" dirty="0">
                <a:solidFill>
                  <a:schemeClr val="bg1"/>
                </a:solidFill>
              </a:rPr>
              <a:t>From</a:t>
            </a:r>
            <a:r>
              <a:rPr lang="en-US" sz="1800" dirty="0">
                <a:solidFill>
                  <a:schemeClr val="bg1"/>
                </a:solidFill>
              </a:rPr>
              <a:t> info in the </a:t>
            </a:r>
            <a:r>
              <a:rPr lang="en-US" sz="1800" b="1" dirty="0">
                <a:solidFill>
                  <a:schemeClr val="bg1"/>
                </a:solidFill>
              </a:rPr>
              <a:t>Legal Entity Setup </a:t>
            </a:r>
            <a:r>
              <a:rPr lang="en-US" sz="1800" dirty="0">
                <a:solidFill>
                  <a:schemeClr val="bg1"/>
                </a:solidFill>
              </a:rPr>
              <a:t>section under </a:t>
            </a:r>
            <a:r>
              <a:rPr lang="en-US" sz="1800" b="1" dirty="0">
                <a:solidFill>
                  <a:schemeClr val="bg1"/>
                </a:solidFill>
              </a:rPr>
              <a:t>Setup</a:t>
            </a:r>
            <a:r>
              <a:rPr lang="en-US" sz="1800" dirty="0">
                <a:solidFill>
                  <a:schemeClr val="bg1"/>
                </a:solidFill>
              </a:rPr>
              <a:t> and select these options by clicking the </a:t>
            </a:r>
            <a:r>
              <a:rPr lang="en-US" sz="1800" b="1" dirty="0">
                <a:solidFill>
                  <a:schemeClr val="bg1"/>
                </a:solidFill>
              </a:rPr>
              <a:t>search icon</a:t>
            </a:r>
            <a:r>
              <a:rPr lang="en-US" sz="1800" dirty="0">
                <a:solidFill>
                  <a:schemeClr val="bg1"/>
                </a:solidFill>
              </a:rPr>
              <a:t>.</a:t>
            </a:r>
          </a:p>
        </p:txBody>
      </p:sp>
      <p:sp>
        <p:nvSpPr>
          <p:cNvPr id="3" name="Title 2">
            <a:extLst>
              <a:ext uri="{FF2B5EF4-FFF2-40B4-BE49-F238E27FC236}">
                <a16:creationId xmlns:a16="http://schemas.microsoft.com/office/drawing/2014/main" id="{10E6EBA2-3D53-64E5-50B5-9DFFBDBEC58F}"/>
              </a:ext>
            </a:extLst>
          </p:cNvPr>
          <p:cNvSpPr>
            <a:spLocks noGrp="1"/>
          </p:cNvSpPr>
          <p:nvPr>
            <p:ph type="title"/>
          </p:nvPr>
        </p:nvSpPr>
        <p:spPr/>
        <p:txBody>
          <a:bodyPr/>
          <a:lstStyle/>
          <a:p>
            <a:r>
              <a:rPr lang="en-GB" dirty="0"/>
              <a:t>Creating Invoices: Flipping a PO into an Invoice</a:t>
            </a:r>
          </a:p>
        </p:txBody>
      </p:sp>
    </p:spTree>
    <p:extLst>
      <p:ext uri="{BB962C8B-B14F-4D97-AF65-F5344CB8AC3E}">
        <p14:creationId xmlns:p14="http://schemas.microsoft.com/office/powerpoint/2010/main" val="304003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7048-D58F-4800-F15B-C38F8D116687}"/>
              </a:ext>
            </a:extLst>
          </p:cNvPr>
          <p:cNvSpPr>
            <a:spLocks noGrp="1"/>
          </p:cNvSpPr>
          <p:nvPr>
            <p:ph type="title"/>
          </p:nvPr>
        </p:nvSpPr>
        <p:spPr/>
        <p:txBody>
          <a:bodyPr/>
          <a:lstStyle/>
          <a:p>
            <a:r>
              <a:rPr lang="en-US" dirty="0"/>
              <a:t>Contents</a:t>
            </a:r>
            <a:endParaRPr lang="en-GB" dirty="0"/>
          </a:p>
        </p:txBody>
      </p:sp>
      <p:graphicFrame>
        <p:nvGraphicFramePr>
          <p:cNvPr id="6" name="Table 6">
            <a:extLst>
              <a:ext uri="{FF2B5EF4-FFF2-40B4-BE49-F238E27FC236}">
                <a16:creationId xmlns:a16="http://schemas.microsoft.com/office/drawing/2014/main" id="{AED75B70-B939-B28B-1BCF-1E229F8F5BC4}"/>
              </a:ext>
            </a:extLst>
          </p:cNvPr>
          <p:cNvGraphicFramePr>
            <a:graphicFrameLocks noGrp="1"/>
          </p:cNvGraphicFramePr>
          <p:nvPr>
            <p:ph idx="1"/>
            <p:extLst>
              <p:ext uri="{D42A27DB-BD31-4B8C-83A1-F6EECF244321}">
                <p14:modId xmlns:p14="http://schemas.microsoft.com/office/powerpoint/2010/main" val="1582245781"/>
              </p:ext>
            </p:extLst>
          </p:nvPr>
        </p:nvGraphicFramePr>
        <p:xfrm>
          <a:off x="371475" y="1898650"/>
          <a:ext cx="10945813" cy="2424000"/>
        </p:xfrm>
        <a:graphic>
          <a:graphicData uri="http://schemas.openxmlformats.org/drawingml/2006/table">
            <a:tbl>
              <a:tblPr firstRow="1" bandRow="1">
                <a:tableStyleId>{5C22544A-7EE6-4342-B048-85BDC9FD1C3A}</a:tableStyleId>
              </a:tblPr>
              <a:tblGrid>
                <a:gridCol w="1861146">
                  <a:extLst>
                    <a:ext uri="{9D8B030D-6E8A-4147-A177-3AD203B41FA5}">
                      <a16:colId xmlns:a16="http://schemas.microsoft.com/office/drawing/2014/main" val="2697976420"/>
                    </a:ext>
                  </a:extLst>
                </a:gridCol>
                <a:gridCol w="9084667">
                  <a:extLst>
                    <a:ext uri="{9D8B030D-6E8A-4147-A177-3AD203B41FA5}">
                      <a16:colId xmlns:a16="http://schemas.microsoft.com/office/drawing/2014/main" val="2589249364"/>
                    </a:ext>
                  </a:extLst>
                </a:gridCol>
              </a:tblGrid>
              <a:tr h="370840">
                <a:tc>
                  <a:txBody>
                    <a:bodyPr/>
                    <a:lstStyle/>
                    <a:p>
                      <a:pPr algn="l"/>
                      <a:r>
                        <a:rPr lang="en-GB" sz="2000" b="0" i="0" dirty="0">
                          <a:solidFill>
                            <a:schemeClr val="tx1"/>
                          </a:solidFill>
                          <a:latin typeface="Founders Grotesk Medium" panose="020B0503030202060203" pitchFamily="34" charset="77"/>
                        </a:rPr>
                        <a:t>Pages 3 - 14</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Viewing and Acknowledging a PO</a:t>
                      </a:r>
                      <a:endParaRPr lang="en-GB" sz="1600" b="0" i="0" dirty="0">
                        <a:solidFill>
                          <a:schemeClr val="tx2"/>
                        </a:solidFill>
                        <a:latin typeface="Founders Grotesk" panose="020B0503030202060203" pitchFamily="34" charset="77"/>
                      </a:endParaRP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28771369"/>
                  </a:ext>
                </a:extLst>
              </a:tr>
              <a:tr h="370840">
                <a:tc>
                  <a:txBody>
                    <a:bodyPr/>
                    <a:lstStyle/>
                    <a:p>
                      <a:pPr algn="l"/>
                      <a:r>
                        <a:rPr lang="en-GB" sz="2000" b="0" i="0" dirty="0">
                          <a:solidFill>
                            <a:schemeClr val="tx1"/>
                          </a:solidFill>
                          <a:latin typeface="Founders Grotesk Medium" panose="020B0503030202060203" pitchFamily="34" charset="77"/>
                        </a:rPr>
                        <a:t>Pages 15 - 23</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Flipping a PO into an Invoice</a:t>
                      </a:r>
                      <a:endParaRPr lang="en-GB" sz="1600" b="0" i="0" dirty="0">
                        <a:solidFill>
                          <a:schemeClr val="tx2"/>
                        </a:solidFill>
                        <a:latin typeface="Founders Grotesk" panose="020B0503030202060203" pitchFamily="34" charset="77"/>
                      </a:endParaRP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6560285"/>
                  </a:ext>
                </a:extLst>
              </a:tr>
              <a:tr h="370840">
                <a:tc>
                  <a:txBody>
                    <a:bodyPr/>
                    <a:lstStyle/>
                    <a:p>
                      <a:pPr algn="l"/>
                      <a:r>
                        <a:rPr lang="en-GB" sz="2000" b="0" i="0" dirty="0">
                          <a:solidFill>
                            <a:schemeClr val="tx1"/>
                          </a:solidFill>
                          <a:latin typeface="Founders Grotesk Medium" panose="020B0503030202060203" pitchFamily="34" charset="77"/>
                        </a:rPr>
                        <a:t>Pages 24 – 31</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1546"/>
                          </a:solidFill>
                          <a:effectLst/>
                          <a:uLnTx/>
                          <a:uFillTx/>
                          <a:latin typeface="Founders Grotesk" panose="020B0503030202060203" pitchFamily="34" charset="77"/>
                          <a:ea typeface="+mn-ea"/>
                          <a:cs typeface="+mn-cs"/>
                        </a:rPr>
                        <a:t>Creating Credit Notes</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34163393"/>
                  </a:ext>
                </a:extLst>
              </a:tr>
              <a:tr h="370840">
                <a:tc>
                  <a:txBody>
                    <a:bodyPr/>
                    <a:lstStyle/>
                    <a:p>
                      <a:pPr algn="l"/>
                      <a:r>
                        <a:rPr lang="en-GB" sz="2000" b="0" i="0" dirty="0">
                          <a:solidFill>
                            <a:schemeClr val="tx1"/>
                          </a:solidFill>
                          <a:latin typeface="Founders Grotesk Medium" panose="020B0503030202060203" pitchFamily="34" charset="77"/>
                        </a:rPr>
                        <a:t>Pages 32 – 35</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Viewing Invoices &amp; Credit Notes</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8417945"/>
                  </a:ext>
                </a:extLst>
              </a:tr>
              <a:tr h="370840">
                <a:tc>
                  <a:txBody>
                    <a:bodyPr/>
                    <a:lstStyle/>
                    <a:p>
                      <a:r>
                        <a:rPr lang="en-GB" sz="2000" b="0" i="0" dirty="0">
                          <a:solidFill>
                            <a:schemeClr val="tx1"/>
                          </a:solidFill>
                          <a:latin typeface="Founders Grotesk Medium" panose="020B0503030202060203" pitchFamily="34" charset="77"/>
                        </a:rPr>
                        <a:t>Pages 36 - 37</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2"/>
                          </a:solidFill>
                          <a:latin typeface="Founders Grotesk" panose="020B0503030202060203" pitchFamily="34" charset="77"/>
                        </a:rPr>
                        <a:t>Tax Guidance</a:t>
                      </a:r>
                    </a:p>
                  </a:txBody>
                  <a:tcPr marL="0" marR="0" marT="72000" marB="108000">
                    <a:lnL w="9525" cap="flat" cmpd="sng" algn="ctr">
                      <a:no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38640699"/>
                  </a:ext>
                </a:extLst>
              </a:tr>
            </a:tbl>
          </a:graphicData>
        </a:graphic>
      </p:graphicFrame>
      <p:sp>
        <p:nvSpPr>
          <p:cNvPr id="4" name="Footer Placeholder 3">
            <a:extLst>
              <a:ext uri="{FF2B5EF4-FFF2-40B4-BE49-F238E27FC236}">
                <a16:creationId xmlns:a16="http://schemas.microsoft.com/office/drawing/2014/main" id="{F8269491-0DF5-737A-B293-B489BE8714AA}"/>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5" name="Slide Number Placeholder 4">
            <a:extLst>
              <a:ext uri="{FF2B5EF4-FFF2-40B4-BE49-F238E27FC236}">
                <a16:creationId xmlns:a16="http://schemas.microsoft.com/office/drawing/2014/main" id="{98A8439C-BA38-AB8A-0101-CC5E2B679743}"/>
              </a:ext>
            </a:extLst>
          </p:cNvPr>
          <p:cNvSpPr>
            <a:spLocks noGrp="1"/>
          </p:cNvSpPr>
          <p:nvPr>
            <p:ph type="sldNum" sz="quarter" idx="12"/>
          </p:nvPr>
        </p:nvSpPr>
        <p:spPr/>
        <p:txBody>
          <a:bodyPr/>
          <a:lstStyle/>
          <a:p>
            <a:fld id="{17BD8530-3730-5D40-B6D8-A37C988F2FCD}" type="slidenum">
              <a:rPr lang="en-US" smtClean="0"/>
              <a:t>2</a:t>
            </a:fld>
            <a:endParaRPr lang="en-US"/>
          </a:p>
        </p:txBody>
      </p:sp>
    </p:spTree>
    <p:extLst>
      <p:ext uri="{BB962C8B-B14F-4D97-AF65-F5344CB8AC3E}">
        <p14:creationId xmlns:p14="http://schemas.microsoft.com/office/powerpoint/2010/main" val="417740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670A654-26F1-4328-8AFD-4E4B7CB9288A}"/>
              </a:ext>
            </a:extLst>
          </p:cNvPr>
          <p:cNvSpPr txBox="1">
            <a:spLocks noChangeAspect="1"/>
          </p:cNvSpPr>
          <p:nvPr/>
        </p:nvSpPr>
        <p:spPr>
          <a:xfrm>
            <a:off x="360000" y="950400"/>
            <a:ext cx="3772483" cy="5144904"/>
          </a:xfrm>
          <a:prstGeom prst="rect">
            <a:avLst/>
          </a:prstGeom>
          <a:solidFill>
            <a:srgbClr val="F2E9DB"/>
          </a:solidFill>
        </p:spPr>
        <p:txBody>
          <a:bodyPr vert="horz" lIns="180000" tIns="180000" rIns="180000" bIns="180000" rtlCol="0" anchor="t" anchorCtr="0">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lvl="1" indent="0" defTabSz="457189">
              <a:lnSpc>
                <a:spcPct val="120000"/>
              </a:lnSpc>
              <a:spcBef>
                <a:spcPts val="400"/>
              </a:spcBef>
              <a:spcAft>
                <a:spcPts val="600"/>
              </a:spcAft>
              <a:buClrTx/>
              <a:buSzPct val="100000"/>
              <a:buNone/>
            </a:pPr>
            <a:r>
              <a:rPr lang="en-US" sz="1100" b="1" dirty="0">
                <a:solidFill>
                  <a:srgbClr val="011546"/>
                </a:solidFill>
              </a:rPr>
              <a:t>Supplier: </a:t>
            </a:r>
            <a:r>
              <a:rPr lang="en-US" sz="1100" dirty="0">
                <a:solidFill>
                  <a:srgbClr val="011546"/>
                </a:solidFill>
              </a:rPr>
              <a:t>Your company name.</a:t>
            </a:r>
          </a:p>
          <a:p>
            <a:pPr marL="0" lvl="1" indent="0" defTabSz="457189">
              <a:lnSpc>
                <a:spcPct val="120000"/>
              </a:lnSpc>
              <a:spcBef>
                <a:spcPts val="400"/>
              </a:spcBef>
              <a:spcAft>
                <a:spcPts val="600"/>
              </a:spcAft>
              <a:buClrTx/>
              <a:buSzPct val="100000"/>
              <a:buNone/>
            </a:pPr>
            <a:r>
              <a:rPr lang="en-US" sz="1100" b="1" dirty="0">
                <a:solidFill>
                  <a:srgbClr val="011546"/>
                </a:solidFill>
              </a:rPr>
              <a:t>Supplier VAT ID: </a:t>
            </a:r>
            <a:r>
              <a:rPr lang="en-US" sz="1100" dirty="0">
                <a:solidFill>
                  <a:srgbClr val="011546"/>
                </a:solidFill>
              </a:rPr>
              <a:t>This filled will be defaulted if you only have one VAT ID setup for this legal entity. If you have multiple VAT IDs, choose the VAT ID that you set up in the </a:t>
            </a:r>
            <a:r>
              <a:rPr lang="en-US" sz="1100" b="1" dirty="0">
                <a:solidFill>
                  <a:srgbClr val="011546"/>
                </a:solidFill>
              </a:rPr>
              <a:t>Legal Entity Setup</a:t>
            </a:r>
            <a:r>
              <a:rPr lang="en-US" sz="1100" dirty="0">
                <a:solidFill>
                  <a:srgbClr val="011546"/>
                </a:solidFill>
              </a:rPr>
              <a:t> section in </a:t>
            </a:r>
            <a:r>
              <a:rPr lang="en-US" sz="1100" b="1" dirty="0">
                <a:solidFill>
                  <a:srgbClr val="011546"/>
                </a:solidFill>
              </a:rPr>
              <a:t>Setup</a:t>
            </a:r>
            <a:r>
              <a:rPr lang="en-US" sz="1100" dirty="0">
                <a:solidFill>
                  <a:srgbClr val="011546"/>
                </a:solidFill>
              </a:rPr>
              <a:t>. </a:t>
            </a:r>
            <a:r>
              <a:rPr lang="en-GB" sz="1100" dirty="0">
                <a:solidFill>
                  <a:srgbClr val="011546"/>
                </a:solidFill>
              </a:rPr>
              <a:t>If you have multiple VAT registrations, please ensure you choose the correct VAT registration based on the Country you have supplied your goods or services. Coupa will have different invoicing rules based on the Country of the VAT registration that you have selected for the invoice (and in line with VAT law of that country).</a:t>
            </a:r>
            <a:endParaRPr lang="en-US" sz="1100" dirty="0">
              <a:solidFill>
                <a:srgbClr val="011546"/>
              </a:solidFill>
            </a:endParaRPr>
          </a:p>
          <a:p>
            <a:pPr marL="0" lvl="1" indent="0" defTabSz="457189">
              <a:lnSpc>
                <a:spcPct val="120000"/>
              </a:lnSpc>
              <a:spcBef>
                <a:spcPts val="400"/>
              </a:spcBef>
              <a:spcAft>
                <a:spcPts val="600"/>
              </a:spcAft>
              <a:buClrTx/>
              <a:buSzPct val="100000"/>
              <a:buNone/>
            </a:pPr>
            <a:r>
              <a:rPr lang="en-US" sz="1100" b="1" dirty="0">
                <a:solidFill>
                  <a:srgbClr val="011546"/>
                </a:solidFill>
              </a:rPr>
              <a:t>Invoice From Address: </a:t>
            </a:r>
            <a:r>
              <a:rPr lang="en-US" sz="1100" dirty="0">
                <a:solidFill>
                  <a:srgbClr val="011546"/>
                </a:solidFill>
              </a:rPr>
              <a:t>Choose the </a:t>
            </a:r>
            <a:r>
              <a:rPr lang="en-US" sz="1100" b="1" dirty="0">
                <a:solidFill>
                  <a:srgbClr val="011546"/>
                </a:solidFill>
              </a:rPr>
              <a:t>Invoice From Address </a:t>
            </a:r>
            <a:r>
              <a:rPr lang="en-US" sz="1100" dirty="0">
                <a:solidFill>
                  <a:srgbClr val="011546"/>
                </a:solidFill>
              </a:rPr>
              <a:t>that you set up in your </a:t>
            </a:r>
            <a:r>
              <a:rPr lang="en-US" sz="1100" b="1" dirty="0">
                <a:solidFill>
                  <a:srgbClr val="011546"/>
                </a:solidFill>
              </a:rPr>
              <a:t>Legal Entity Setup</a:t>
            </a:r>
            <a:r>
              <a:rPr lang="en-US" sz="1100" dirty="0">
                <a:solidFill>
                  <a:srgbClr val="011546"/>
                </a:solidFill>
              </a:rPr>
              <a:t> section in </a:t>
            </a:r>
            <a:r>
              <a:rPr lang="en-US" sz="1100" b="1" dirty="0">
                <a:solidFill>
                  <a:srgbClr val="011546"/>
                </a:solidFill>
              </a:rPr>
              <a:t>Setup</a:t>
            </a:r>
            <a:r>
              <a:rPr lang="en-US" sz="1100" dirty="0">
                <a:solidFill>
                  <a:srgbClr val="011546"/>
                </a:solidFill>
              </a:rPr>
              <a:t> for this invoice.</a:t>
            </a:r>
          </a:p>
          <a:p>
            <a:pPr marL="0" lvl="1" indent="0" defTabSz="457189">
              <a:lnSpc>
                <a:spcPct val="120000"/>
              </a:lnSpc>
              <a:spcBef>
                <a:spcPts val="400"/>
              </a:spcBef>
              <a:spcAft>
                <a:spcPts val="600"/>
              </a:spcAft>
              <a:buClrTx/>
              <a:buSzPct val="100000"/>
              <a:buNone/>
            </a:pPr>
            <a:r>
              <a:rPr lang="en-US" sz="1100" b="1" dirty="0">
                <a:solidFill>
                  <a:srgbClr val="011546"/>
                </a:solidFill>
              </a:rPr>
              <a:t>Remit-To Address: </a:t>
            </a:r>
            <a:r>
              <a:rPr lang="en-US" sz="1100" dirty="0">
                <a:solidFill>
                  <a:srgbClr val="011546"/>
                </a:solidFill>
              </a:rPr>
              <a:t>Choose the </a:t>
            </a:r>
            <a:r>
              <a:rPr lang="en-US" sz="1100" b="1" dirty="0">
                <a:solidFill>
                  <a:srgbClr val="011546"/>
                </a:solidFill>
              </a:rPr>
              <a:t>Remit-To Address</a:t>
            </a:r>
            <a:r>
              <a:rPr lang="en-US" sz="1100" dirty="0">
                <a:solidFill>
                  <a:srgbClr val="011546"/>
                </a:solidFill>
              </a:rPr>
              <a:t> that you set up in your </a:t>
            </a:r>
            <a:r>
              <a:rPr lang="en-US" sz="1100" b="1" dirty="0">
                <a:solidFill>
                  <a:srgbClr val="011546"/>
                </a:solidFill>
              </a:rPr>
              <a:t>Legal Entity Setup</a:t>
            </a:r>
            <a:r>
              <a:rPr lang="en-US" sz="1100" dirty="0">
                <a:solidFill>
                  <a:srgbClr val="011546"/>
                </a:solidFill>
              </a:rPr>
              <a:t> section in </a:t>
            </a:r>
            <a:r>
              <a:rPr lang="en-US" sz="1100" b="1" dirty="0">
                <a:solidFill>
                  <a:srgbClr val="011546"/>
                </a:solidFill>
              </a:rPr>
              <a:t>Setup</a:t>
            </a:r>
            <a:r>
              <a:rPr lang="en-US" sz="1100" dirty="0">
                <a:solidFill>
                  <a:srgbClr val="011546"/>
                </a:solidFill>
              </a:rPr>
              <a:t> for this invoice.</a:t>
            </a:r>
          </a:p>
          <a:p>
            <a:pPr marL="0" lvl="1" indent="0" defTabSz="457189">
              <a:lnSpc>
                <a:spcPct val="120000"/>
              </a:lnSpc>
              <a:spcBef>
                <a:spcPts val="400"/>
              </a:spcBef>
              <a:spcAft>
                <a:spcPts val="600"/>
              </a:spcAft>
              <a:buClrTx/>
              <a:buSzPct val="100000"/>
              <a:buNone/>
            </a:pPr>
            <a:r>
              <a:rPr lang="en-US" sz="1100" b="1" dirty="0">
                <a:solidFill>
                  <a:srgbClr val="011546"/>
                </a:solidFill>
              </a:rPr>
              <a:t>Ship From Address: </a:t>
            </a:r>
            <a:r>
              <a:rPr lang="en-US" sz="1100" dirty="0">
                <a:solidFill>
                  <a:srgbClr val="011546"/>
                </a:solidFill>
              </a:rPr>
              <a:t>Choose the </a:t>
            </a:r>
            <a:r>
              <a:rPr lang="en-US" sz="1100" b="1" dirty="0">
                <a:solidFill>
                  <a:srgbClr val="011546"/>
                </a:solidFill>
              </a:rPr>
              <a:t>Ship From address </a:t>
            </a:r>
            <a:r>
              <a:rPr lang="en-US" sz="1100" dirty="0">
                <a:solidFill>
                  <a:srgbClr val="011546"/>
                </a:solidFill>
              </a:rPr>
              <a:t>that you set up in your </a:t>
            </a:r>
            <a:r>
              <a:rPr lang="en-US" sz="1100" b="1" dirty="0">
                <a:solidFill>
                  <a:srgbClr val="011546"/>
                </a:solidFill>
              </a:rPr>
              <a:t>Legal Entity Setup </a:t>
            </a:r>
            <a:r>
              <a:rPr lang="en-US" sz="1100" dirty="0">
                <a:solidFill>
                  <a:srgbClr val="011546"/>
                </a:solidFill>
              </a:rPr>
              <a:t>section in </a:t>
            </a:r>
            <a:r>
              <a:rPr lang="en-US" sz="1100" b="1" dirty="0">
                <a:solidFill>
                  <a:srgbClr val="011546"/>
                </a:solidFill>
              </a:rPr>
              <a:t>Setup</a:t>
            </a:r>
            <a:r>
              <a:rPr lang="en-US" sz="1100" dirty="0">
                <a:solidFill>
                  <a:srgbClr val="011546"/>
                </a:solidFill>
              </a:rPr>
              <a:t> for this invoice. </a:t>
            </a:r>
            <a:r>
              <a:rPr lang="en-GB" sz="1100" dirty="0">
                <a:solidFill>
                  <a:srgbClr val="011546"/>
                </a:solidFill>
              </a:rPr>
              <a:t>If you have multiple, please ensure it is the correct address which relates to where the goods are shipped from for this specific transaction.</a:t>
            </a:r>
            <a:endParaRPr lang="en-US" sz="1100" dirty="0">
              <a:solidFill>
                <a:srgbClr val="011546"/>
              </a:solidFill>
            </a:endParaRPr>
          </a:p>
        </p:txBody>
      </p:sp>
      <p:pic>
        <p:nvPicPr>
          <p:cNvPr id="6" name="Picture 5">
            <a:extLst>
              <a:ext uri="{FF2B5EF4-FFF2-40B4-BE49-F238E27FC236}">
                <a16:creationId xmlns:a16="http://schemas.microsoft.com/office/drawing/2014/main" id="{0F5AE12B-C8AC-4045-99EB-5657624D9EB1}"/>
              </a:ext>
            </a:extLst>
          </p:cNvPr>
          <p:cNvPicPr>
            <a:picLocks noChangeAspect="1"/>
          </p:cNvPicPr>
          <p:nvPr/>
        </p:nvPicPr>
        <p:blipFill>
          <a:blip r:embed="rId2"/>
          <a:stretch>
            <a:fillRect/>
          </a:stretch>
        </p:blipFill>
        <p:spPr>
          <a:xfrm>
            <a:off x="5644675" y="950400"/>
            <a:ext cx="3900006" cy="4265146"/>
          </a:xfrm>
          <a:prstGeom prst="rect">
            <a:avLst/>
          </a:prstGeom>
          <a:ln>
            <a:solidFill>
              <a:schemeClr val="accent6"/>
            </a:solidFill>
          </a:ln>
        </p:spPr>
      </p:pic>
      <p:sp>
        <p:nvSpPr>
          <p:cNvPr id="3" name="Title 2">
            <a:extLst>
              <a:ext uri="{FF2B5EF4-FFF2-40B4-BE49-F238E27FC236}">
                <a16:creationId xmlns:a16="http://schemas.microsoft.com/office/drawing/2014/main" id="{8463641A-052A-6F33-0685-332FE51E635C}"/>
              </a:ext>
            </a:extLst>
          </p:cNvPr>
          <p:cNvSpPr>
            <a:spLocks noGrp="1"/>
          </p:cNvSpPr>
          <p:nvPr>
            <p:ph type="title"/>
          </p:nvPr>
        </p:nvSpPr>
        <p:spPr/>
        <p:txBody>
          <a:bodyPr/>
          <a:lstStyle/>
          <a:p>
            <a:r>
              <a:rPr lang="en-GB" dirty="0"/>
              <a:t>Creating Invoices: Flipping a PO into an Invoice</a:t>
            </a:r>
          </a:p>
        </p:txBody>
      </p:sp>
    </p:spTree>
    <p:extLst>
      <p:ext uri="{BB962C8B-B14F-4D97-AF65-F5344CB8AC3E}">
        <p14:creationId xmlns:p14="http://schemas.microsoft.com/office/powerpoint/2010/main" val="103903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4BA7C-150D-4092-BEBA-11DF88C4FC8E}"/>
              </a:ext>
            </a:extLst>
          </p:cNvPr>
          <p:cNvPicPr>
            <a:picLocks noChangeAspect="1"/>
          </p:cNvPicPr>
          <p:nvPr/>
        </p:nvPicPr>
        <p:blipFill rotWithShape="1">
          <a:blip r:embed="rId2"/>
          <a:srcRect l="21060" t="23750" r="22241" b="19283"/>
          <a:stretch/>
        </p:blipFill>
        <p:spPr>
          <a:xfrm>
            <a:off x="4584072" y="950400"/>
            <a:ext cx="5316574" cy="3321362"/>
          </a:xfrm>
          <a:prstGeom prst="rect">
            <a:avLst/>
          </a:prstGeom>
          <a:ln>
            <a:solidFill>
              <a:srgbClr val="00338D"/>
            </a:solidFill>
          </a:ln>
          <a:effectLst>
            <a:outerShdw blurRad="50800" dist="38100" dir="2700000" algn="tl" rotWithShape="0">
              <a:prstClr val="black">
                <a:alpha val="40000"/>
              </a:prstClr>
            </a:outerShdw>
          </a:effectLst>
        </p:spPr>
      </p:pic>
      <p:sp>
        <p:nvSpPr>
          <p:cNvPr id="6" name="Text Placeholder 2">
            <a:extLst>
              <a:ext uri="{FF2B5EF4-FFF2-40B4-BE49-F238E27FC236}">
                <a16:creationId xmlns:a16="http://schemas.microsoft.com/office/drawing/2014/main" id="{7A36BBA7-FEA7-4871-A1E5-EC8708B5F309}"/>
              </a:ext>
            </a:extLst>
          </p:cNvPr>
          <p:cNvSpPr txBox="1">
            <a:spLocks/>
          </p:cNvSpPr>
          <p:nvPr/>
        </p:nvSpPr>
        <p:spPr>
          <a:xfrm>
            <a:off x="360000" y="950400"/>
            <a:ext cx="2807431" cy="1151363"/>
          </a:xfrm>
          <a:prstGeom prst="rect">
            <a:avLst/>
          </a:prstGeom>
          <a:solidFill>
            <a:srgbClr val="F2E9DB"/>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indent="-269875" defTabSz="216000"/>
            <a:r>
              <a:rPr lang="en-US" sz="1200" dirty="0">
                <a:solidFill>
                  <a:srgbClr val="011546"/>
                </a:solidFill>
              </a:rPr>
              <a:t>1.	Complete line level information. Here you may edit the Quantity/Price if you are sending a partial invoice.</a:t>
            </a:r>
          </a:p>
          <a:p>
            <a:pPr marL="269875" indent="-269875" defTabSz="216000"/>
            <a:r>
              <a:rPr lang="en-US" altLang="zh-CN" sz="1200" dirty="0">
                <a:solidFill>
                  <a:srgbClr val="011546"/>
                </a:solidFill>
              </a:rPr>
              <a:t>	</a:t>
            </a:r>
          </a:p>
        </p:txBody>
      </p:sp>
      <p:sp>
        <p:nvSpPr>
          <p:cNvPr id="8" name="Text Placeholder 2">
            <a:extLst>
              <a:ext uri="{FF2B5EF4-FFF2-40B4-BE49-F238E27FC236}">
                <a16:creationId xmlns:a16="http://schemas.microsoft.com/office/drawing/2014/main" id="{7438CEF1-A7F7-41A6-B898-561FE5F8BE5C}"/>
              </a:ext>
            </a:extLst>
          </p:cNvPr>
          <p:cNvSpPr txBox="1">
            <a:spLocks/>
          </p:cNvSpPr>
          <p:nvPr/>
        </p:nvSpPr>
        <p:spPr>
          <a:xfrm>
            <a:off x="360000" y="2506894"/>
            <a:ext cx="2802521" cy="2702104"/>
          </a:xfrm>
          <a:prstGeom prst="rect">
            <a:avLst/>
          </a:prstGeom>
          <a:solidFill>
            <a:srgbClr val="F2E9DB"/>
          </a:solidFill>
        </p:spPr>
        <p:txBody>
          <a:bodyPr vert="horz" lIns="180000" tIns="180000" rIns="180000" bIns="180000" rtlCol="0" anchor="t">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lvl="1" indent="0" defTabSz="216000" fontAlgn="auto">
              <a:spcBef>
                <a:spcPts val="0"/>
              </a:spcBef>
              <a:spcAft>
                <a:spcPts val="600"/>
              </a:spcAft>
              <a:buClrTx/>
              <a:buSzTx/>
              <a:buNone/>
            </a:pPr>
            <a:r>
              <a:rPr lang="en-US" altLang="zh-CN" sz="1200" b="1" dirty="0">
                <a:solidFill>
                  <a:srgbClr val="011546"/>
                </a:solidFill>
              </a:rPr>
              <a:t>2.	Category</a:t>
            </a:r>
            <a:r>
              <a:rPr lang="en-US" altLang="zh-CN" sz="1200" dirty="0">
                <a:solidFill>
                  <a:srgbClr val="011546"/>
                </a:solidFill>
              </a:rPr>
              <a:t>: Select </a:t>
            </a:r>
            <a:r>
              <a:rPr lang="en-US" altLang="zh-CN" sz="1200" b="1" dirty="0">
                <a:solidFill>
                  <a:srgbClr val="011546"/>
                </a:solidFill>
              </a:rPr>
              <a:t>Goods </a:t>
            </a:r>
            <a:r>
              <a:rPr lang="en-US" altLang="zh-CN" sz="1200" dirty="0">
                <a:solidFill>
                  <a:srgbClr val="011546"/>
                </a:solidFill>
              </a:rPr>
              <a:t>or </a:t>
            </a:r>
            <a:r>
              <a:rPr lang="en-US" altLang="zh-CN" sz="1200" b="1" dirty="0">
                <a:solidFill>
                  <a:srgbClr val="011546"/>
                </a:solidFill>
              </a:rPr>
              <a:t>Services</a:t>
            </a:r>
          </a:p>
          <a:p>
            <a:pPr marL="268288" lvl="1" indent="0" defTabSz="216000" fontAlgn="auto">
              <a:spcBef>
                <a:spcPts val="0"/>
              </a:spcBef>
              <a:spcAft>
                <a:spcPts val="600"/>
              </a:spcAft>
              <a:buClrTx/>
              <a:buSzTx/>
              <a:buNone/>
            </a:pPr>
            <a:r>
              <a:rPr lang="en-US" altLang="zh-CN" sz="1200" b="1" dirty="0">
                <a:solidFill>
                  <a:srgbClr val="011546"/>
                </a:solidFill>
              </a:rPr>
              <a:t>Taxes</a:t>
            </a:r>
            <a:r>
              <a:rPr lang="en-US" altLang="zh-CN" sz="1200" dirty="0">
                <a:solidFill>
                  <a:srgbClr val="011546"/>
                </a:solidFill>
              </a:rPr>
              <a:t>: Add a </a:t>
            </a:r>
            <a:r>
              <a:rPr lang="en-US" altLang="zh-CN" sz="1200" b="1" dirty="0">
                <a:solidFill>
                  <a:srgbClr val="011546"/>
                </a:solidFill>
              </a:rPr>
              <a:t>VAT Rate </a:t>
            </a:r>
            <a:r>
              <a:rPr lang="en-US" altLang="zh-CN" sz="1200" dirty="0">
                <a:solidFill>
                  <a:srgbClr val="011546"/>
                </a:solidFill>
              </a:rPr>
              <a:t>for each line level item. VAT rates available will be driven by your invoicing country.</a:t>
            </a:r>
          </a:p>
          <a:p>
            <a:pPr marL="268288" lvl="1" indent="0" defTabSz="216000" fontAlgn="auto">
              <a:spcBef>
                <a:spcPts val="0"/>
              </a:spcBef>
              <a:spcAft>
                <a:spcPts val="600"/>
              </a:spcAft>
              <a:buClrTx/>
              <a:buSzTx/>
              <a:buNone/>
            </a:pPr>
            <a:r>
              <a:rPr lang="en-US" altLang="zh-CN" sz="1200" b="1" dirty="0">
                <a:solidFill>
                  <a:srgbClr val="011546"/>
                </a:solidFill>
              </a:rPr>
              <a:t>Tax Reference: </a:t>
            </a:r>
            <a:r>
              <a:rPr lang="en-GB" altLang="zh-CN" sz="1200" dirty="0">
                <a:solidFill>
                  <a:srgbClr val="011546"/>
                </a:solidFill>
              </a:rPr>
              <a:t>For zero rated and exempt transactions, Coupa will require you to enter a “relevant reference or any indication” for these items” to indicate why the supply is not subject to VAT.  </a:t>
            </a:r>
            <a:endParaRPr lang="en-US" altLang="zh-CN" sz="1200" dirty="0">
              <a:solidFill>
                <a:srgbClr val="011546"/>
              </a:solidFill>
            </a:endParaRPr>
          </a:p>
        </p:txBody>
      </p:sp>
      <p:sp>
        <p:nvSpPr>
          <p:cNvPr id="9" name="Text Placeholder 2">
            <a:extLst>
              <a:ext uri="{FF2B5EF4-FFF2-40B4-BE49-F238E27FC236}">
                <a16:creationId xmlns:a16="http://schemas.microsoft.com/office/drawing/2014/main" id="{860FACAB-E501-41C0-9D5B-E41132FCA1D5}"/>
              </a:ext>
            </a:extLst>
          </p:cNvPr>
          <p:cNvSpPr txBox="1">
            <a:spLocks/>
          </p:cNvSpPr>
          <p:nvPr/>
        </p:nvSpPr>
        <p:spPr>
          <a:xfrm>
            <a:off x="371475" y="5319787"/>
            <a:ext cx="10859380" cy="1429902"/>
          </a:xfrm>
          <a:prstGeom prst="rect">
            <a:avLst/>
          </a:prstGeom>
          <a:solidFill>
            <a:schemeClr val="tx2"/>
          </a:solidFill>
        </p:spPr>
        <p:txBody>
          <a:bodyPr vert="horz" lIns="180000" tIns="180000" rIns="180000" bIns="180000" rtlCol="0" anchor="t" anchorCtr="0">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lvl="1" indent="0" defTabSz="914377" fontAlgn="auto">
              <a:spcBef>
                <a:spcPts val="0"/>
              </a:spcBef>
              <a:spcAft>
                <a:spcPts val="600"/>
              </a:spcAft>
              <a:buClrTx/>
              <a:buSzTx/>
              <a:buNone/>
            </a:pPr>
            <a:r>
              <a:rPr lang="en-US" sz="1800" b="1" dirty="0">
                <a:solidFill>
                  <a:schemeClr val="bg1"/>
                </a:solidFill>
              </a:rPr>
              <a:t>Please NOTE:</a:t>
            </a:r>
            <a:r>
              <a:rPr lang="en-US" sz="1800" dirty="0">
                <a:solidFill>
                  <a:schemeClr val="bg1"/>
                </a:solidFill>
              </a:rPr>
              <a:t> I</a:t>
            </a:r>
            <a:r>
              <a:rPr lang="en-GB" altLang="zh-CN" sz="1800" dirty="0">
                <a:solidFill>
                  <a:schemeClr val="bg1"/>
                </a:solidFill>
              </a:rPr>
              <a:t>t is important the VAT rate is correct in terms of the supplies being made and the place of supply for tax purposes and the VAT charged and invoice references on your invoice match entries you have made in your VAT records. </a:t>
            </a:r>
          </a:p>
          <a:p>
            <a:pPr marL="0" lvl="1" indent="0" defTabSz="914377" fontAlgn="auto">
              <a:spcBef>
                <a:spcPts val="0"/>
              </a:spcBef>
              <a:spcAft>
                <a:spcPts val="600"/>
              </a:spcAft>
              <a:buClrTx/>
              <a:buSzTx/>
              <a:buNone/>
            </a:pPr>
            <a:r>
              <a:rPr lang="en-GB" altLang="zh-CN" sz="1800" dirty="0">
                <a:solidFill>
                  <a:schemeClr val="bg1"/>
                </a:solidFill>
              </a:rPr>
              <a:t>Please refer to section 5. Tax Guidance on instructions of how to pick the correct VAT rates. </a:t>
            </a:r>
            <a:endParaRPr lang="en-US" altLang="zh-CN" sz="1800" dirty="0">
              <a:solidFill>
                <a:schemeClr val="bg1"/>
              </a:solidFill>
            </a:endParaRPr>
          </a:p>
        </p:txBody>
      </p:sp>
      <p:sp>
        <p:nvSpPr>
          <p:cNvPr id="3" name="Title 2">
            <a:extLst>
              <a:ext uri="{FF2B5EF4-FFF2-40B4-BE49-F238E27FC236}">
                <a16:creationId xmlns:a16="http://schemas.microsoft.com/office/drawing/2014/main" id="{F25A5B1A-0D1C-958F-CD11-CA7D61853272}"/>
              </a:ext>
            </a:extLst>
          </p:cNvPr>
          <p:cNvSpPr>
            <a:spLocks noGrp="1"/>
          </p:cNvSpPr>
          <p:nvPr>
            <p:ph type="title"/>
          </p:nvPr>
        </p:nvSpPr>
        <p:spPr/>
        <p:txBody>
          <a:bodyPr/>
          <a:lstStyle/>
          <a:p>
            <a:r>
              <a:rPr lang="en-GB" dirty="0"/>
              <a:t>Creating Invoices: Flipping a PO into an Invoice</a:t>
            </a:r>
          </a:p>
        </p:txBody>
      </p:sp>
    </p:spTree>
    <p:extLst>
      <p:ext uri="{BB962C8B-B14F-4D97-AF65-F5344CB8AC3E}">
        <p14:creationId xmlns:p14="http://schemas.microsoft.com/office/powerpoint/2010/main" val="282243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D24C28-A7B4-4D77-BD81-584CB8C82FC7}"/>
              </a:ext>
            </a:extLst>
          </p:cNvPr>
          <p:cNvPicPr>
            <a:picLocks noChangeAspect="1"/>
          </p:cNvPicPr>
          <p:nvPr/>
        </p:nvPicPr>
        <p:blipFill rotWithShape="1">
          <a:blip r:embed="rId2"/>
          <a:srcRect l="44094" t="19283" r="22832" b="10101"/>
          <a:stretch/>
        </p:blipFill>
        <p:spPr>
          <a:xfrm>
            <a:off x="5147974" y="950400"/>
            <a:ext cx="2844635" cy="3416369"/>
          </a:xfrm>
          <a:prstGeom prst="rect">
            <a:avLst/>
          </a:prstGeom>
          <a:ln>
            <a:solidFill>
              <a:srgbClr val="00338D"/>
            </a:solidFill>
          </a:ln>
          <a:effectLst>
            <a:outerShdw blurRad="50800" dist="38100" dir="2700000" algn="tl" rotWithShape="0">
              <a:prstClr val="black">
                <a:alpha val="40000"/>
              </a:prstClr>
            </a:outerShdw>
          </a:effectLst>
        </p:spPr>
      </p:pic>
      <p:sp>
        <p:nvSpPr>
          <p:cNvPr id="10" name="Text Placeholder 2">
            <a:extLst>
              <a:ext uri="{FF2B5EF4-FFF2-40B4-BE49-F238E27FC236}">
                <a16:creationId xmlns:a16="http://schemas.microsoft.com/office/drawing/2014/main" id="{C1F736A1-956F-44DC-BE70-A5AAE8D215B3}"/>
              </a:ext>
            </a:extLst>
          </p:cNvPr>
          <p:cNvSpPr txBox="1">
            <a:spLocks/>
          </p:cNvSpPr>
          <p:nvPr/>
        </p:nvSpPr>
        <p:spPr>
          <a:xfrm>
            <a:off x="371475" y="4869951"/>
            <a:ext cx="10945812" cy="1654061"/>
          </a:xfrm>
          <a:prstGeom prst="rect">
            <a:avLst/>
          </a:prstGeom>
          <a:solidFill>
            <a:schemeClr val="tx2"/>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b="1" dirty="0">
                <a:solidFill>
                  <a:schemeClr val="bg1"/>
                </a:solidFill>
              </a:rPr>
              <a:t>Please Note: </a:t>
            </a:r>
          </a:p>
          <a:p>
            <a:r>
              <a:rPr lang="en-GB" altLang="zh-CN" sz="1800" dirty="0">
                <a:solidFill>
                  <a:schemeClr val="bg1"/>
                </a:solidFill>
              </a:rPr>
              <a:t>Where you are supplying items where different VAT rates are applicable to the same PO line, please split these onto multiple invoices. </a:t>
            </a:r>
          </a:p>
          <a:p>
            <a:endParaRPr lang="en-US" altLang="zh-CN" sz="1800" dirty="0">
              <a:solidFill>
                <a:schemeClr val="bg1"/>
              </a:solidFill>
            </a:endParaRPr>
          </a:p>
        </p:txBody>
      </p:sp>
      <p:sp>
        <p:nvSpPr>
          <p:cNvPr id="12" name="Text Placeholder 2">
            <a:extLst>
              <a:ext uri="{FF2B5EF4-FFF2-40B4-BE49-F238E27FC236}">
                <a16:creationId xmlns:a16="http://schemas.microsoft.com/office/drawing/2014/main" id="{FE299CFA-D00D-481A-B49D-85F0DC9D089D}"/>
              </a:ext>
            </a:extLst>
          </p:cNvPr>
          <p:cNvSpPr txBox="1">
            <a:spLocks/>
          </p:cNvSpPr>
          <p:nvPr/>
        </p:nvSpPr>
        <p:spPr>
          <a:xfrm>
            <a:off x="360000" y="950401"/>
            <a:ext cx="2844635" cy="1331624"/>
          </a:xfrm>
          <a:prstGeom prst="rect">
            <a:avLst/>
          </a:prstGeom>
          <a:solidFill>
            <a:srgbClr val="F2E9DB"/>
          </a:solidFill>
        </p:spPr>
        <p:txBody>
          <a:bodyPr vert="horz" lIns="180000" tIns="180000" rIns="180000" bIns="180000" rtlCol="0" anchor="t">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lvl="1" indent="0" defTabSz="216000" fontAlgn="auto">
              <a:spcBef>
                <a:spcPts val="0"/>
              </a:spcBef>
              <a:spcAft>
                <a:spcPts val="600"/>
              </a:spcAft>
              <a:buClrTx/>
              <a:buSzTx/>
              <a:buNone/>
            </a:pPr>
            <a:r>
              <a:rPr lang="en-US" altLang="zh-CN" sz="1100" dirty="0">
                <a:solidFill>
                  <a:srgbClr val="011546"/>
                </a:solidFill>
              </a:rPr>
              <a:t>3.	After completing all the invoice information, click </a:t>
            </a:r>
            <a:r>
              <a:rPr lang="en-US" altLang="zh-CN" sz="1100" b="1" dirty="0">
                <a:solidFill>
                  <a:srgbClr val="011546"/>
                </a:solidFill>
              </a:rPr>
              <a:t>Calculate</a:t>
            </a:r>
            <a:r>
              <a:rPr lang="en-US" altLang="zh-CN" sz="1100" dirty="0">
                <a:solidFill>
                  <a:srgbClr val="011546"/>
                </a:solidFill>
              </a:rPr>
              <a:t>. This will then work out the total and validate  that all mandatory fields have been completed .</a:t>
            </a:r>
          </a:p>
        </p:txBody>
      </p:sp>
      <p:sp>
        <p:nvSpPr>
          <p:cNvPr id="6" name="Rectangle 5">
            <a:extLst>
              <a:ext uri="{FF2B5EF4-FFF2-40B4-BE49-F238E27FC236}">
                <a16:creationId xmlns:a16="http://schemas.microsoft.com/office/drawing/2014/main" id="{885EC0B4-FE81-472E-B01E-62DB6EE72837}"/>
              </a:ext>
            </a:extLst>
          </p:cNvPr>
          <p:cNvSpPr/>
          <p:nvPr/>
        </p:nvSpPr>
        <p:spPr>
          <a:xfrm>
            <a:off x="6878406" y="4153267"/>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69C0C6E9-8F51-ED89-6890-F92214939054}"/>
              </a:ext>
            </a:extLst>
          </p:cNvPr>
          <p:cNvSpPr>
            <a:spLocks noGrp="1"/>
          </p:cNvSpPr>
          <p:nvPr>
            <p:ph type="title"/>
          </p:nvPr>
        </p:nvSpPr>
        <p:spPr/>
        <p:txBody>
          <a:bodyPr/>
          <a:lstStyle/>
          <a:p>
            <a:r>
              <a:rPr lang="en-GB" dirty="0"/>
              <a:t>Creating Invoices: Flipping a PO into an Invoice</a:t>
            </a:r>
          </a:p>
        </p:txBody>
      </p:sp>
    </p:spTree>
    <p:extLst>
      <p:ext uri="{BB962C8B-B14F-4D97-AF65-F5344CB8AC3E}">
        <p14:creationId xmlns:p14="http://schemas.microsoft.com/office/powerpoint/2010/main" val="2737271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97E880-AB18-4B65-B646-96F9F6AD5E17}"/>
              </a:ext>
            </a:extLst>
          </p:cNvPr>
          <p:cNvPicPr>
            <a:picLocks noChangeAspect="1"/>
          </p:cNvPicPr>
          <p:nvPr/>
        </p:nvPicPr>
        <p:blipFill rotWithShape="1">
          <a:blip r:embed="rId2"/>
          <a:srcRect l="30510" t="44274" r="31691" b="10101"/>
          <a:stretch/>
        </p:blipFill>
        <p:spPr>
          <a:xfrm>
            <a:off x="5370790" y="950400"/>
            <a:ext cx="4408923" cy="2993456"/>
          </a:xfrm>
          <a:prstGeom prst="rect">
            <a:avLst/>
          </a:prstGeom>
          <a:ln>
            <a:solidFill>
              <a:srgbClr val="00338D"/>
            </a:solidFill>
          </a:ln>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5410CFC1-009B-4C4A-80AB-90A4226EE9C4}"/>
              </a:ext>
            </a:extLst>
          </p:cNvPr>
          <p:cNvSpPr txBox="1">
            <a:spLocks/>
          </p:cNvSpPr>
          <p:nvPr/>
        </p:nvSpPr>
        <p:spPr>
          <a:xfrm>
            <a:off x="360000" y="950400"/>
            <a:ext cx="3886660" cy="2831165"/>
          </a:xfrm>
          <a:prstGeom prst="rect">
            <a:avLst/>
          </a:prstGeom>
          <a:solidFill>
            <a:srgbClr val="F2E9DB"/>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6000">
              <a:spcAft>
                <a:spcPts val="0"/>
              </a:spcAft>
            </a:pPr>
            <a:r>
              <a:rPr lang="en-US" sz="1200" kern="0" dirty="0">
                <a:solidFill>
                  <a:srgbClr val="011546"/>
                </a:solidFill>
                <a:cs typeface="Calibri" panose="020F0502020204030204" pitchFamily="34" charset="0"/>
              </a:rPr>
              <a:t>4.	To add a comment for </a:t>
            </a:r>
            <a:r>
              <a:rPr lang="en-US" sz="1200" dirty="0">
                <a:solidFill>
                  <a:srgbClr val="011546"/>
                </a:solidFill>
              </a:rPr>
              <a:t>Nationwide</a:t>
            </a:r>
            <a:r>
              <a:rPr lang="en-US" sz="1200" kern="0" dirty="0">
                <a:solidFill>
                  <a:srgbClr val="011546"/>
                </a:solidFill>
                <a:cs typeface="Calibri" panose="020F0502020204030204" pitchFamily="34" charset="0"/>
              </a:rPr>
              <a:t>, enter your comment in the </a:t>
            </a:r>
            <a:r>
              <a:rPr lang="en-US" sz="1200" b="1" kern="0" dirty="0">
                <a:solidFill>
                  <a:srgbClr val="011546"/>
                </a:solidFill>
                <a:cs typeface="Calibri" panose="020F0502020204030204" pitchFamily="34" charset="0"/>
              </a:rPr>
              <a:t>Comments</a:t>
            </a:r>
            <a:r>
              <a:rPr lang="en-US" sz="1200" kern="0" dirty="0">
                <a:solidFill>
                  <a:srgbClr val="011546"/>
                </a:solidFill>
                <a:cs typeface="Calibri" panose="020F0502020204030204" pitchFamily="34" charset="0"/>
              </a:rPr>
              <a:t> box and then click on </a:t>
            </a:r>
            <a:r>
              <a:rPr lang="en-US" sz="1200" b="1" kern="0" dirty="0">
                <a:solidFill>
                  <a:srgbClr val="011546"/>
                </a:solidFill>
                <a:cs typeface="Calibri" panose="020F0502020204030204" pitchFamily="34" charset="0"/>
              </a:rPr>
              <a:t>Add Comment</a:t>
            </a:r>
            <a:r>
              <a:rPr lang="en-US" sz="1200" kern="0" dirty="0">
                <a:solidFill>
                  <a:srgbClr val="011546"/>
                </a:solidFill>
                <a:cs typeface="Calibri" panose="020F0502020204030204" pitchFamily="34" charset="0"/>
              </a:rPr>
              <a:t>. </a:t>
            </a:r>
            <a:br>
              <a:rPr lang="en-US" sz="1200" kern="0" dirty="0">
                <a:solidFill>
                  <a:srgbClr val="011546"/>
                </a:solidFill>
                <a:cs typeface="Calibri" panose="020F0502020204030204" pitchFamily="34" charset="0"/>
              </a:rPr>
            </a:br>
            <a:endParaRPr lang="en-US" sz="1200" kern="0" dirty="0">
              <a:solidFill>
                <a:srgbClr val="011546"/>
              </a:solidFill>
              <a:cs typeface="Calibri" panose="020F0502020204030204" pitchFamily="34" charset="0"/>
            </a:endParaRPr>
          </a:p>
          <a:p>
            <a:pPr marL="268288" defTabSz="216000">
              <a:spcAft>
                <a:spcPts val="0"/>
              </a:spcAft>
            </a:pPr>
            <a:r>
              <a:rPr lang="en-US" sz="1200" kern="0" dirty="0">
                <a:solidFill>
                  <a:srgbClr val="011546"/>
                </a:solidFill>
                <a:cs typeface="Calibri" panose="020F0502020204030204" pitchFamily="34" charset="0"/>
              </a:rPr>
              <a:t>When </a:t>
            </a:r>
            <a:r>
              <a:rPr lang="en-US" sz="1200" dirty="0">
                <a:solidFill>
                  <a:srgbClr val="011546"/>
                </a:solidFill>
              </a:rPr>
              <a:t>Nationwide </a:t>
            </a:r>
            <a:r>
              <a:rPr lang="en-US" sz="1200" kern="0" dirty="0">
                <a:solidFill>
                  <a:srgbClr val="011546"/>
                </a:solidFill>
                <a:cs typeface="Calibri" panose="020F0502020204030204" pitchFamily="34" charset="0"/>
              </a:rPr>
              <a:t>responds, you will receive a notification and will also be able to see their response here. </a:t>
            </a:r>
            <a:br>
              <a:rPr lang="en-US" sz="1200" kern="0" dirty="0">
                <a:solidFill>
                  <a:srgbClr val="011546"/>
                </a:solidFill>
                <a:cs typeface="Calibri" panose="020F0502020204030204" pitchFamily="34" charset="0"/>
              </a:rPr>
            </a:br>
            <a:br>
              <a:rPr lang="en-US" sz="1200" kern="0" dirty="0">
                <a:solidFill>
                  <a:srgbClr val="011546"/>
                </a:solidFill>
                <a:cs typeface="Calibri" panose="020F0502020204030204" pitchFamily="34" charset="0"/>
              </a:rPr>
            </a:br>
            <a:r>
              <a:rPr lang="en-US" sz="1200" kern="0" dirty="0">
                <a:solidFill>
                  <a:srgbClr val="011546"/>
                </a:solidFill>
                <a:cs typeface="Calibri" panose="020F0502020204030204" pitchFamily="34" charset="0"/>
              </a:rPr>
              <a:t>All comments entered will be viewable to </a:t>
            </a:r>
            <a:r>
              <a:rPr lang="en-US" sz="1200" dirty="0">
                <a:solidFill>
                  <a:srgbClr val="011546"/>
                </a:solidFill>
              </a:rPr>
              <a:t>Nationwide</a:t>
            </a:r>
            <a:r>
              <a:rPr lang="en-US" sz="1200" kern="0" dirty="0">
                <a:solidFill>
                  <a:srgbClr val="011546"/>
                </a:solidFill>
                <a:cs typeface="Calibri" panose="020F0502020204030204" pitchFamily="34" charset="0"/>
              </a:rPr>
              <a:t>. The comment function for invoices is the same as it for PO.</a:t>
            </a:r>
          </a:p>
          <a:p>
            <a:pPr marL="268288" defTabSz="216000">
              <a:spcAft>
                <a:spcPts val="0"/>
              </a:spcAft>
            </a:pPr>
            <a:endParaRPr lang="en-US" sz="1200" kern="0" dirty="0">
              <a:solidFill>
                <a:srgbClr val="011546"/>
              </a:solidFill>
              <a:cs typeface="Calibri" panose="020F0502020204030204" pitchFamily="34" charset="0"/>
            </a:endParaRPr>
          </a:p>
          <a:p>
            <a:pPr marL="268288" defTabSz="216000">
              <a:spcAft>
                <a:spcPts val="0"/>
              </a:spcAft>
            </a:pPr>
            <a:r>
              <a:rPr lang="en-US" sz="1200" dirty="0">
                <a:solidFill>
                  <a:srgbClr val="011546"/>
                </a:solidFill>
              </a:rPr>
              <a:t>If you want to save the invoice for later, click </a:t>
            </a:r>
            <a:r>
              <a:rPr lang="en-US" sz="1200" b="1" dirty="0">
                <a:solidFill>
                  <a:srgbClr val="011546"/>
                </a:solidFill>
              </a:rPr>
              <a:t>Save as draft</a:t>
            </a:r>
            <a:r>
              <a:rPr lang="en-US" sz="1200" dirty="0">
                <a:solidFill>
                  <a:srgbClr val="011546"/>
                </a:solidFill>
              </a:rPr>
              <a:t>. If you are ready to submit the invoice, click </a:t>
            </a:r>
            <a:r>
              <a:rPr lang="en-US" sz="1200" b="1" dirty="0">
                <a:solidFill>
                  <a:srgbClr val="011546"/>
                </a:solidFill>
              </a:rPr>
              <a:t>Submit </a:t>
            </a:r>
            <a:r>
              <a:rPr lang="en-US" sz="1200" dirty="0">
                <a:solidFill>
                  <a:srgbClr val="011546"/>
                </a:solidFill>
              </a:rPr>
              <a:t>and then click </a:t>
            </a:r>
            <a:r>
              <a:rPr lang="en-US" sz="1200" b="1" dirty="0">
                <a:solidFill>
                  <a:srgbClr val="011546"/>
                </a:solidFill>
              </a:rPr>
              <a:t>Send Invoice</a:t>
            </a:r>
            <a:r>
              <a:rPr lang="en-US" sz="1200" dirty="0">
                <a:solidFill>
                  <a:srgbClr val="011546"/>
                </a:solidFill>
              </a:rPr>
              <a:t> in the pop-up confirmation window.</a:t>
            </a:r>
            <a:endParaRPr lang="en-US" altLang="zh-CN" sz="1200" dirty="0">
              <a:solidFill>
                <a:srgbClr val="011546"/>
              </a:solidFill>
            </a:endParaRPr>
          </a:p>
        </p:txBody>
      </p:sp>
      <p:pic>
        <p:nvPicPr>
          <p:cNvPr id="9" name="Picture 8">
            <a:extLst>
              <a:ext uri="{FF2B5EF4-FFF2-40B4-BE49-F238E27FC236}">
                <a16:creationId xmlns:a16="http://schemas.microsoft.com/office/drawing/2014/main" id="{E0BEF067-AB7B-4661-9B63-8B523066A15D}"/>
              </a:ext>
            </a:extLst>
          </p:cNvPr>
          <p:cNvPicPr>
            <a:picLocks noChangeAspect="1"/>
          </p:cNvPicPr>
          <p:nvPr/>
        </p:nvPicPr>
        <p:blipFill rotWithShape="1">
          <a:blip r:embed="rId3"/>
          <a:srcRect l="31691" t="39500" r="32872" b="43700"/>
          <a:stretch/>
        </p:blipFill>
        <p:spPr>
          <a:xfrm>
            <a:off x="5370790" y="4406579"/>
            <a:ext cx="4861841" cy="1296491"/>
          </a:xfrm>
          <a:prstGeom prst="rect">
            <a:avLst/>
          </a:prstGeom>
          <a:ln>
            <a:solidFill>
              <a:srgbClr val="00338D"/>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95702420-39F6-46E4-BABF-DEF95E47E39D}"/>
              </a:ext>
            </a:extLst>
          </p:cNvPr>
          <p:cNvSpPr/>
          <p:nvPr/>
        </p:nvSpPr>
        <p:spPr>
          <a:xfrm>
            <a:off x="9046362" y="5373796"/>
            <a:ext cx="1112662" cy="329274"/>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41B2D21-996D-93FD-903C-46B4DD92FB0A}"/>
              </a:ext>
            </a:extLst>
          </p:cNvPr>
          <p:cNvSpPr>
            <a:spLocks noGrp="1"/>
          </p:cNvSpPr>
          <p:nvPr>
            <p:ph type="title"/>
          </p:nvPr>
        </p:nvSpPr>
        <p:spPr/>
        <p:txBody>
          <a:bodyPr/>
          <a:lstStyle/>
          <a:p>
            <a:r>
              <a:rPr lang="en-GB" dirty="0"/>
              <a:t>Creating Invoices: Flipping a PO into an Invoice</a:t>
            </a:r>
          </a:p>
        </p:txBody>
      </p:sp>
      <p:sp>
        <p:nvSpPr>
          <p:cNvPr id="4" name="Rectangle 3">
            <a:extLst>
              <a:ext uri="{FF2B5EF4-FFF2-40B4-BE49-F238E27FC236}">
                <a16:creationId xmlns:a16="http://schemas.microsoft.com/office/drawing/2014/main" id="{138607E2-A0D9-1DC3-C6FD-95053EAFA7B7}"/>
              </a:ext>
            </a:extLst>
          </p:cNvPr>
          <p:cNvSpPr/>
          <p:nvPr/>
        </p:nvSpPr>
        <p:spPr>
          <a:xfrm>
            <a:off x="9298112" y="2627125"/>
            <a:ext cx="481601" cy="249639"/>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219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Creating Credit Notes</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24</a:t>
            </a:fld>
            <a:endParaRPr lang="en-US" dirty="0"/>
          </a:p>
        </p:txBody>
      </p:sp>
    </p:spTree>
    <p:extLst>
      <p:ext uri="{BB962C8B-B14F-4D97-AF65-F5344CB8AC3E}">
        <p14:creationId xmlns:p14="http://schemas.microsoft.com/office/powerpoint/2010/main" val="42205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6FB7400-4AD4-4649-ADEC-4642C92A679A}"/>
              </a:ext>
            </a:extLst>
          </p:cNvPr>
          <p:cNvSpPr txBox="1">
            <a:spLocks/>
          </p:cNvSpPr>
          <p:nvPr/>
        </p:nvSpPr>
        <p:spPr>
          <a:xfrm>
            <a:off x="360000" y="2491659"/>
            <a:ext cx="3525838" cy="287630"/>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a:spcAft>
                <a:spcPts val="0"/>
              </a:spcAft>
              <a:buFont typeface="+mj-lt"/>
              <a:buAutoNum type="arabicPeriod"/>
            </a:pPr>
            <a:r>
              <a:rPr lang="en-US" altLang="zh-CN" sz="1200" b="0" dirty="0">
                <a:solidFill>
                  <a:srgbClr val="011546"/>
                </a:solidFill>
              </a:rPr>
              <a:t>Click on the </a:t>
            </a:r>
            <a:r>
              <a:rPr lang="en-US" altLang="zh-CN" sz="1200" dirty="0">
                <a:solidFill>
                  <a:srgbClr val="011546"/>
                </a:solidFill>
              </a:rPr>
              <a:t>Orders</a:t>
            </a:r>
            <a:r>
              <a:rPr lang="en-US" altLang="zh-CN" sz="1200" b="0" dirty="0">
                <a:solidFill>
                  <a:srgbClr val="011546"/>
                </a:solidFill>
              </a:rPr>
              <a:t> tab.</a:t>
            </a:r>
          </a:p>
        </p:txBody>
      </p:sp>
      <p:sp>
        <p:nvSpPr>
          <p:cNvPr id="11" name="Text Placeholder 2">
            <a:extLst>
              <a:ext uri="{FF2B5EF4-FFF2-40B4-BE49-F238E27FC236}">
                <a16:creationId xmlns:a16="http://schemas.microsoft.com/office/drawing/2014/main" id="{5B8C8E3D-6818-4198-A1CC-3ACB857066D4}"/>
              </a:ext>
            </a:extLst>
          </p:cNvPr>
          <p:cNvSpPr txBox="1">
            <a:spLocks/>
          </p:cNvSpPr>
          <p:nvPr/>
        </p:nvSpPr>
        <p:spPr>
          <a:xfrm>
            <a:off x="360000" y="2856519"/>
            <a:ext cx="3525838" cy="682709"/>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393" indent="-284393">
              <a:spcAft>
                <a:spcPts val="0"/>
              </a:spcAft>
              <a:buFont typeface="+mj-lt"/>
              <a:buAutoNum type="arabicPeriod" startAt="2"/>
            </a:pPr>
            <a:r>
              <a:rPr lang="en-US" sz="1200" b="0" dirty="0">
                <a:solidFill>
                  <a:srgbClr val="011546"/>
                </a:solidFill>
                <a:cs typeface="Calibri" panose="020F0502020204030204" pitchFamily="34" charset="0"/>
              </a:rPr>
              <a:t>Search for the purchase order to be credited and click on the </a:t>
            </a:r>
            <a:r>
              <a:rPr lang="en-US" sz="1200" dirty="0">
                <a:solidFill>
                  <a:srgbClr val="011546"/>
                </a:solidFill>
                <a:cs typeface="Calibri" panose="020F0502020204030204" pitchFamily="34" charset="0"/>
              </a:rPr>
              <a:t>red coin stack icon </a:t>
            </a:r>
            <a:r>
              <a:rPr lang="en-US" sz="1200" b="0" dirty="0">
                <a:solidFill>
                  <a:srgbClr val="011546"/>
                </a:solidFill>
                <a:cs typeface="Calibri" panose="020F0502020204030204" pitchFamily="34" charset="0"/>
              </a:rPr>
              <a:t>to create credit note.</a:t>
            </a:r>
          </a:p>
        </p:txBody>
      </p:sp>
      <p:grpSp>
        <p:nvGrpSpPr>
          <p:cNvPr id="5" name="Group 4">
            <a:extLst>
              <a:ext uri="{FF2B5EF4-FFF2-40B4-BE49-F238E27FC236}">
                <a16:creationId xmlns:a16="http://schemas.microsoft.com/office/drawing/2014/main" id="{912A9056-B391-75D9-7EC7-8FC27D96FCD6}"/>
              </a:ext>
            </a:extLst>
          </p:cNvPr>
          <p:cNvGrpSpPr/>
          <p:nvPr/>
        </p:nvGrpSpPr>
        <p:grpSpPr>
          <a:xfrm>
            <a:off x="4430570" y="2491659"/>
            <a:ext cx="6094238" cy="3028426"/>
            <a:chOff x="1858963" y="3161862"/>
            <a:chExt cx="6094238" cy="3028426"/>
          </a:xfrm>
        </p:grpSpPr>
        <p:pic>
          <p:nvPicPr>
            <p:cNvPr id="4" name="Picture 3">
              <a:extLst>
                <a:ext uri="{FF2B5EF4-FFF2-40B4-BE49-F238E27FC236}">
                  <a16:creationId xmlns:a16="http://schemas.microsoft.com/office/drawing/2014/main" id="{A0F32ADB-DF4A-4A6A-85F3-F384E62A6535}"/>
                </a:ext>
              </a:extLst>
            </p:cNvPr>
            <p:cNvPicPr>
              <a:picLocks noChangeAspect="1"/>
            </p:cNvPicPr>
            <p:nvPr/>
          </p:nvPicPr>
          <p:blipFill rotWithShape="1">
            <a:blip r:embed="rId2"/>
            <a:srcRect l="9083" t="9959" r="61009" b="37197"/>
            <a:stretch/>
          </p:blipFill>
          <p:spPr>
            <a:xfrm>
              <a:off x="1858963" y="3161862"/>
              <a:ext cx="6094238" cy="3028426"/>
            </a:xfrm>
            <a:prstGeom prst="rect">
              <a:avLst/>
            </a:prstGeom>
            <a:ln>
              <a:solidFill>
                <a:schemeClr val="accent6"/>
              </a:solidFill>
            </a:ln>
          </p:spPr>
        </p:pic>
        <p:sp>
          <p:nvSpPr>
            <p:cNvPr id="7" name="Rectangle 6">
              <a:extLst>
                <a:ext uri="{FF2B5EF4-FFF2-40B4-BE49-F238E27FC236}">
                  <a16:creationId xmlns:a16="http://schemas.microsoft.com/office/drawing/2014/main" id="{C251956A-42EE-4C41-8CD2-67680E065C76}"/>
                </a:ext>
              </a:extLst>
            </p:cNvPr>
            <p:cNvSpPr/>
            <p:nvPr/>
          </p:nvSpPr>
          <p:spPr>
            <a:xfrm>
              <a:off x="2715981" y="3446060"/>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4B3D9D1-6C1C-4244-A917-A4B9377BE645}"/>
                </a:ext>
              </a:extLst>
            </p:cNvPr>
            <p:cNvSpPr/>
            <p:nvPr/>
          </p:nvSpPr>
          <p:spPr>
            <a:xfrm>
              <a:off x="7235576" y="5639229"/>
              <a:ext cx="389981" cy="204453"/>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Title 2">
            <a:extLst>
              <a:ext uri="{FF2B5EF4-FFF2-40B4-BE49-F238E27FC236}">
                <a16:creationId xmlns:a16="http://schemas.microsoft.com/office/drawing/2014/main" id="{E8162EF9-3A32-8376-7726-3F62424C2B48}"/>
              </a:ext>
            </a:extLst>
          </p:cNvPr>
          <p:cNvSpPr>
            <a:spLocks noGrp="1"/>
          </p:cNvSpPr>
          <p:nvPr>
            <p:ph type="title"/>
          </p:nvPr>
        </p:nvSpPr>
        <p:spPr/>
        <p:txBody>
          <a:bodyPr/>
          <a:lstStyle/>
          <a:p>
            <a:r>
              <a:rPr lang="en-GB" dirty="0"/>
              <a:t>Creating Credit Notes</a:t>
            </a:r>
          </a:p>
        </p:txBody>
      </p:sp>
      <p:sp>
        <p:nvSpPr>
          <p:cNvPr id="6" name="Text Placeholder 2">
            <a:extLst>
              <a:ext uri="{FF2B5EF4-FFF2-40B4-BE49-F238E27FC236}">
                <a16:creationId xmlns:a16="http://schemas.microsoft.com/office/drawing/2014/main" id="{D65C1ABA-1036-8652-4BA5-1C960516744F}"/>
              </a:ext>
            </a:extLst>
          </p:cNvPr>
          <p:cNvSpPr txBox="1">
            <a:spLocks/>
          </p:cNvSpPr>
          <p:nvPr/>
        </p:nvSpPr>
        <p:spPr>
          <a:xfrm>
            <a:off x="360000" y="950401"/>
            <a:ext cx="10945812" cy="1486104"/>
          </a:xfrm>
          <a:prstGeom prst="rect">
            <a:avLst/>
          </a:prstGeom>
          <a:solidFill>
            <a:schemeClr val="tx2"/>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zh-CN" sz="1800" b="1" dirty="0">
                <a:solidFill>
                  <a:schemeClr val="bg1"/>
                </a:solidFill>
              </a:rPr>
              <a:t>Coupa also enables you to create Credit Notes directly from within the </a:t>
            </a:r>
            <a:r>
              <a:rPr lang="en-GB" altLang="zh-CN" sz="1800" b="1" dirty="0" err="1">
                <a:solidFill>
                  <a:schemeClr val="bg1"/>
                </a:solidFill>
              </a:rPr>
              <a:t>CSP</a:t>
            </a:r>
            <a:r>
              <a:rPr lang="en-GB" altLang="zh-CN" sz="1800" b="1" dirty="0">
                <a:solidFill>
                  <a:schemeClr val="bg1"/>
                </a:solidFill>
              </a:rPr>
              <a:t>. This section will walk you through how to complete these.</a:t>
            </a:r>
          </a:p>
          <a:p>
            <a:r>
              <a:rPr lang="en-US" altLang="zh-CN" sz="1800" b="1" dirty="0">
                <a:solidFill>
                  <a:schemeClr val="bg1"/>
                </a:solidFill>
              </a:rPr>
              <a:t>Please Note: </a:t>
            </a:r>
          </a:p>
          <a:p>
            <a:r>
              <a:rPr lang="en-GB" altLang="zh-CN" sz="1800" dirty="0">
                <a:solidFill>
                  <a:schemeClr val="bg1"/>
                </a:solidFill>
              </a:rPr>
              <a:t>Any disputed invoices by Nationwide will need to be resolved by issuing a credit note.</a:t>
            </a:r>
            <a:endParaRPr lang="en-US" altLang="zh-CN" sz="1800" dirty="0">
              <a:solidFill>
                <a:schemeClr val="bg1"/>
              </a:solidFill>
            </a:endParaRPr>
          </a:p>
          <a:p>
            <a:endParaRPr lang="en-US" altLang="zh-CN" sz="1800" dirty="0">
              <a:solidFill>
                <a:schemeClr val="bg1"/>
              </a:solidFill>
            </a:endParaRPr>
          </a:p>
          <a:p>
            <a:endParaRPr lang="en-US" altLang="zh-CN" sz="1800" dirty="0">
              <a:solidFill>
                <a:schemeClr val="bg1"/>
              </a:solidFill>
            </a:endParaRPr>
          </a:p>
        </p:txBody>
      </p:sp>
    </p:spTree>
    <p:extLst>
      <p:ext uri="{BB962C8B-B14F-4D97-AF65-F5344CB8AC3E}">
        <p14:creationId xmlns:p14="http://schemas.microsoft.com/office/powerpoint/2010/main" val="333606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37DE8B-C9AD-44EC-8E81-724D031EA0ED}"/>
              </a:ext>
            </a:extLst>
          </p:cNvPr>
          <p:cNvPicPr>
            <a:picLocks noChangeAspect="1"/>
          </p:cNvPicPr>
          <p:nvPr/>
        </p:nvPicPr>
        <p:blipFill rotWithShape="1">
          <a:blip r:embed="rId2"/>
          <a:srcRect l="32396" t="59064" r="33462" b="22656"/>
          <a:stretch/>
        </p:blipFill>
        <p:spPr>
          <a:xfrm>
            <a:off x="5715781" y="4107726"/>
            <a:ext cx="3894608" cy="1172893"/>
          </a:xfrm>
          <a:prstGeom prst="rect">
            <a:avLst/>
          </a:prstGeom>
          <a:ln>
            <a:solidFill>
              <a:srgbClr val="00338D"/>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B32A3AA-6779-44B7-9CE7-AD884D7C925D}"/>
              </a:ext>
            </a:extLst>
          </p:cNvPr>
          <p:cNvPicPr>
            <a:picLocks noChangeAspect="1"/>
          </p:cNvPicPr>
          <p:nvPr/>
        </p:nvPicPr>
        <p:blipFill rotWithShape="1">
          <a:blip r:embed="rId3"/>
          <a:srcRect l="20470" t="52664" r="21650" b="28017"/>
          <a:stretch/>
        </p:blipFill>
        <p:spPr>
          <a:xfrm>
            <a:off x="5715782" y="1174334"/>
            <a:ext cx="4597637" cy="863209"/>
          </a:xfrm>
          <a:prstGeom prst="rect">
            <a:avLst/>
          </a:prstGeom>
          <a:ln>
            <a:solidFill>
              <a:srgbClr val="00338D"/>
            </a:solidFill>
          </a:ln>
          <a:effectLst>
            <a:outerShdw blurRad="50800" dist="38100" dir="2700000" algn="tl" rotWithShape="0">
              <a:prstClr val="black">
                <a:alpha val="40000"/>
              </a:prstClr>
            </a:outerShdw>
          </a:effectLst>
        </p:spPr>
      </p:pic>
      <p:sp>
        <p:nvSpPr>
          <p:cNvPr id="15" name="Text Placeholder 2">
            <a:extLst>
              <a:ext uri="{FF2B5EF4-FFF2-40B4-BE49-F238E27FC236}">
                <a16:creationId xmlns:a16="http://schemas.microsoft.com/office/drawing/2014/main" id="{59581E20-764B-49F9-8323-CB9AC767F78B}"/>
              </a:ext>
            </a:extLst>
          </p:cNvPr>
          <p:cNvSpPr txBox="1">
            <a:spLocks/>
          </p:cNvSpPr>
          <p:nvPr/>
        </p:nvSpPr>
        <p:spPr>
          <a:xfrm>
            <a:off x="360000" y="1128964"/>
            <a:ext cx="3664468" cy="4151654"/>
          </a:xfrm>
          <a:prstGeom prst="rect">
            <a:avLst/>
          </a:prstGeom>
          <a:solidFill>
            <a:srgbClr val="F2E9DB"/>
          </a:solidFill>
        </p:spPr>
        <p:txBody>
          <a:bodyPr vert="horz" lIns="180000" tIns="180000" rIns="180000" bIns="180000" rtlCol="0" anchor="ctr"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spcAft>
                <a:spcPts val="0"/>
              </a:spcAft>
              <a:buFont typeface="+mj-lt"/>
              <a:buAutoNum type="arabicPeriod" startAt="3"/>
            </a:pPr>
            <a:r>
              <a:rPr lang="en-US" altLang="zh-CN" sz="1200" b="0" dirty="0">
                <a:solidFill>
                  <a:srgbClr val="011546"/>
                </a:solidFill>
              </a:rPr>
              <a:t>Click the </a:t>
            </a:r>
            <a:r>
              <a:rPr lang="en-US" altLang="zh-CN" sz="1200" dirty="0">
                <a:solidFill>
                  <a:srgbClr val="011546"/>
                </a:solidFill>
              </a:rPr>
              <a:t>Invoices</a:t>
            </a:r>
            <a:r>
              <a:rPr lang="en-US" altLang="zh-CN" sz="1200" b="0" dirty="0">
                <a:solidFill>
                  <a:srgbClr val="011546"/>
                </a:solidFill>
              </a:rPr>
              <a:t> tab. Then click </a:t>
            </a:r>
            <a:r>
              <a:rPr lang="en-US" altLang="zh-CN" sz="1200" dirty="0">
                <a:solidFill>
                  <a:srgbClr val="011546"/>
                </a:solidFill>
              </a:rPr>
              <a:t>Create Credit Note </a:t>
            </a:r>
          </a:p>
          <a:p>
            <a:pPr marL="269875" indent="-269875">
              <a:spcAft>
                <a:spcPts val="0"/>
              </a:spcAft>
              <a:buFont typeface="+mj-lt"/>
              <a:buAutoNum type="arabicPeriod" startAt="3"/>
            </a:pPr>
            <a:endParaRPr lang="en-US" altLang="zh-CN" sz="1200" dirty="0">
              <a:solidFill>
                <a:srgbClr val="011546"/>
              </a:solidFill>
            </a:endParaRPr>
          </a:p>
          <a:p>
            <a:pPr marL="269875" indent="-269875">
              <a:spcAft>
                <a:spcPts val="0"/>
              </a:spcAft>
              <a:buFont typeface="+mj-lt"/>
              <a:buAutoNum type="arabicPeriod" startAt="3"/>
            </a:pPr>
            <a:r>
              <a:rPr lang="en-US" sz="1200" b="0" dirty="0">
                <a:solidFill>
                  <a:srgbClr val="011546"/>
                </a:solidFill>
                <a:cs typeface="Calibri" panose="020F0502020204030204" pitchFamily="34" charset="0"/>
              </a:rPr>
              <a:t>Select the invoice number from </a:t>
            </a:r>
            <a:r>
              <a:rPr lang="en-US" sz="1200" dirty="0">
                <a:solidFill>
                  <a:srgbClr val="011546"/>
                </a:solidFill>
                <a:cs typeface="Calibri" panose="020F0502020204030204" pitchFamily="34" charset="0"/>
              </a:rPr>
              <a:t>Resolve issue for invoice number </a:t>
            </a:r>
            <a:r>
              <a:rPr lang="en-US" sz="1200" b="0" dirty="0">
                <a:solidFill>
                  <a:srgbClr val="011546"/>
                </a:solidFill>
                <a:cs typeface="Calibri" panose="020F0502020204030204" pitchFamily="34" charset="0"/>
              </a:rPr>
              <a:t>that you want to create a credit note against. Then click </a:t>
            </a:r>
            <a:r>
              <a:rPr lang="en-US" sz="1200" dirty="0">
                <a:solidFill>
                  <a:srgbClr val="011546"/>
                </a:solidFill>
                <a:cs typeface="Calibri" panose="020F0502020204030204" pitchFamily="34" charset="0"/>
              </a:rPr>
              <a:t>Continue</a:t>
            </a:r>
            <a:r>
              <a:rPr lang="en-US" sz="1200" b="0" dirty="0">
                <a:solidFill>
                  <a:srgbClr val="011546"/>
                </a:solidFill>
                <a:cs typeface="Calibri" panose="020F0502020204030204" pitchFamily="34" charset="0"/>
              </a:rPr>
              <a:t>. </a:t>
            </a:r>
          </a:p>
          <a:p>
            <a:pPr marL="269875" indent="-269875">
              <a:spcAft>
                <a:spcPts val="0"/>
              </a:spcAft>
              <a:buFont typeface="+mj-lt"/>
              <a:buAutoNum type="arabicPeriod" startAt="3"/>
            </a:pPr>
            <a:endParaRPr lang="en-US" sz="1200" b="0" dirty="0">
              <a:solidFill>
                <a:srgbClr val="011546"/>
              </a:solidFill>
              <a:cs typeface="Calibri" panose="020F0502020204030204" pitchFamily="34" charset="0"/>
            </a:endParaRPr>
          </a:p>
          <a:p>
            <a:pPr marL="269875" indent="-269875">
              <a:spcAft>
                <a:spcPts val="0"/>
              </a:spcAft>
              <a:buFont typeface="+mj-lt"/>
              <a:buAutoNum type="arabicPeriod" startAt="3"/>
            </a:pPr>
            <a:r>
              <a:rPr lang="en-US" sz="1200" b="0" dirty="0">
                <a:solidFill>
                  <a:srgbClr val="011546"/>
                </a:solidFill>
                <a:cs typeface="Calibri" panose="020F0502020204030204" pitchFamily="34" charset="0"/>
              </a:rPr>
              <a:t>Choose from </a:t>
            </a:r>
            <a:r>
              <a:rPr lang="en-US" sz="1200" dirty="0">
                <a:solidFill>
                  <a:srgbClr val="011546"/>
                </a:solidFill>
                <a:cs typeface="Calibri" panose="020F0502020204030204" pitchFamily="34" charset="0"/>
              </a:rPr>
              <a:t>Completely cancel the invoice with a credit note </a:t>
            </a:r>
            <a:r>
              <a:rPr lang="en-US" sz="1200" b="0" dirty="0">
                <a:solidFill>
                  <a:srgbClr val="011546"/>
                </a:solidFill>
                <a:cs typeface="Calibri" panose="020F0502020204030204" pitchFamily="34" charset="0"/>
              </a:rPr>
              <a:t>or </a:t>
            </a:r>
            <a:r>
              <a:rPr lang="en-US" sz="1200" dirty="0">
                <a:solidFill>
                  <a:srgbClr val="011546"/>
                </a:solidFill>
                <a:cs typeface="Calibri" panose="020F0502020204030204" pitchFamily="34" charset="0"/>
              </a:rPr>
              <a:t>Adjust invoice with a credit note</a:t>
            </a:r>
            <a:r>
              <a:rPr lang="en-US" sz="1200" b="0" dirty="0">
                <a:solidFill>
                  <a:srgbClr val="011546"/>
                </a:solidFill>
                <a:cs typeface="Calibri" panose="020F0502020204030204" pitchFamily="34" charset="0"/>
              </a:rPr>
              <a:t>. Then click </a:t>
            </a:r>
            <a:r>
              <a:rPr lang="en-US" sz="1200" dirty="0">
                <a:solidFill>
                  <a:srgbClr val="011546"/>
                </a:solidFill>
                <a:cs typeface="Calibri" panose="020F0502020204030204" pitchFamily="34" charset="0"/>
              </a:rPr>
              <a:t>Create.</a:t>
            </a:r>
          </a:p>
          <a:p>
            <a:pPr marL="228600" indent="-228600">
              <a:spcAft>
                <a:spcPts val="0"/>
              </a:spcAft>
              <a:buFont typeface="+mj-lt"/>
              <a:buAutoNum type="arabicPeriod" startAt="3"/>
            </a:pPr>
            <a:endParaRPr lang="en-US" sz="1200" dirty="0">
              <a:solidFill>
                <a:srgbClr val="011546"/>
              </a:solidFill>
              <a:cs typeface="Calibri" panose="020F0502020204030204" pitchFamily="34" charset="0"/>
            </a:endParaRPr>
          </a:p>
          <a:p>
            <a:pPr marL="268288" lvl="1">
              <a:spcAft>
                <a:spcPts val="0"/>
              </a:spcAft>
            </a:pPr>
            <a:r>
              <a:rPr lang="en-US" sz="1200" dirty="0">
                <a:solidFill>
                  <a:srgbClr val="011546"/>
                </a:solidFill>
                <a:cs typeface="Calibri" panose="020F0502020204030204" pitchFamily="34" charset="0"/>
              </a:rPr>
              <a:t>The example used over the following pages is a partial credit note. </a:t>
            </a:r>
          </a:p>
        </p:txBody>
      </p:sp>
      <p:pic>
        <p:nvPicPr>
          <p:cNvPr id="17" name="Picture 16">
            <a:extLst>
              <a:ext uri="{FF2B5EF4-FFF2-40B4-BE49-F238E27FC236}">
                <a16:creationId xmlns:a16="http://schemas.microsoft.com/office/drawing/2014/main" id="{2997F69E-04D2-48C9-8019-F9C4542C53AB}"/>
              </a:ext>
            </a:extLst>
          </p:cNvPr>
          <p:cNvPicPr>
            <a:picLocks noChangeAspect="1"/>
          </p:cNvPicPr>
          <p:nvPr/>
        </p:nvPicPr>
        <p:blipFill rotWithShape="1">
          <a:blip r:embed="rId4">
            <a:extLst>
              <a:ext uri="{28A0092B-C50C-407E-A947-70E740481C1C}">
                <a14:useLocalDpi xmlns:a14="http://schemas.microsoft.com/office/drawing/2010/main" val="0"/>
              </a:ext>
            </a:extLst>
          </a:blip>
          <a:srcRect l="1489" t="2452" r="1733" b="5479"/>
          <a:stretch/>
        </p:blipFill>
        <p:spPr>
          <a:xfrm>
            <a:off x="5715782" y="2211846"/>
            <a:ext cx="4301519" cy="1693561"/>
          </a:xfrm>
          <a:prstGeom prst="rect">
            <a:avLst/>
          </a:prstGeom>
          <a:ln>
            <a:solidFill>
              <a:srgbClr val="00338D"/>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E885A944-E4C0-4B53-9B1C-6B6E56CE4497}"/>
              </a:ext>
            </a:extLst>
          </p:cNvPr>
          <p:cNvSpPr/>
          <p:nvPr/>
        </p:nvSpPr>
        <p:spPr>
          <a:xfrm>
            <a:off x="8936637" y="1274360"/>
            <a:ext cx="835959"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B92D823-63A8-4446-94B0-DF75C18EDD93}"/>
              </a:ext>
            </a:extLst>
          </p:cNvPr>
          <p:cNvSpPr/>
          <p:nvPr/>
        </p:nvSpPr>
        <p:spPr>
          <a:xfrm>
            <a:off x="5715781" y="3131735"/>
            <a:ext cx="2065492"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CDC67F1-2F14-43F0-95B4-E5C5AA3EC3EF}"/>
              </a:ext>
            </a:extLst>
          </p:cNvPr>
          <p:cNvSpPr/>
          <p:nvPr/>
        </p:nvSpPr>
        <p:spPr>
          <a:xfrm>
            <a:off x="8916756" y="5065310"/>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8128EC1-733D-43FF-B841-BA29866DEF78}"/>
              </a:ext>
            </a:extLst>
          </p:cNvPr>
          <p:cNvSpPr/>
          <p:nvPr/>
        </p:nvSpPr>
        <p:spPr>
          <a:xfrm>
            <a:off x="9174660" y="3693710"/>
            <a:ext cx="759963"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3322EFB7-B731-B198-5A19-46883075E6A1}"/>
              </a:ext>
            </a:extLst>
          </p:cNvPr>
          <p:cNvSpPr>
            <a:spLocks noGrp="1"/>
          </p:cNvSpPr>
          <p:nvPr>
            <p:ph type="title"/>
          </p:nvPr>
        </p:nvSpPr>
        <p:spPr/>
        <p:txBody>
          <a:bodyPr/>
          <a:lstStyle/>
          <a:p>
            <a:r>
              <a:rPr lang="en-GB" dirty="0"/>
              <a:t>Creating Credit Notes</a:t>
            </a:r>
          </a:p>
        </p:txBody>
      </p:sp>
    </p:spTree>
    <p:extLst>
      <p:ext uri="{BB962C8B-B14F-4D97-AF65-F5344CB8AC3E}">
        <p14:creationId xmlns:p14="http://schemas.microsoft.com/office/powerpoint/2010/main" val="3056775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59581E20-764B-49F9-8323-CB9AC767F78B}"/>
              </a:ext>
            </a:extLst>
          </p:cNvPr>
          <p:cNvSpPr txBox="1">
            <a:spLocks/>
          </p:cNvSpPr>
          <p:nvPr/>
        </p:nvSpPr>
        <p:spPr>
          <a:xfrm>
            <a:off x="360000" y="950400"/>
            <a:ext cx="3664468" cy="5373147"/>
          </a:xfrm>
          <a:prstGeom prst="rect">
            <a:avLst/>
          </a:prstGeom>
          <a:solidFill>
            <a:srgbClr val="F2E9DB"/>
          </a:solidFill>
        </p:spPr>
        <p:txBody>
          <a:bodyPr vert="horz" lIns="180000" tIns="180000" rIns="180000" bIns="18000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189">
              <a:spcBef>
                <a:spcPts val="400"/>
              </a:spcBef>
              <a:buSzPct val="100000"/>
              <a:buFont typeface="+mj-lt"/>
              <a:buAutoNum type="arabicPeriod" startAt="4"/>
            </a:pPr>
            <a:r>
              <a:rPr lang="en-US" altLang="zh-CN" sz="1100" dirty="0">
                <a:solidFill>
                  <a:srgbClr val="011546"/>
                </a:solidFill>
              </a:rPr>
              <a:t>Complete header fields. </a:t>
            </a:r>
            <a:r>
              <a:rPr lang="en-GB" sz="1100" dirty="0">
                <a:solidFill>
                  <a:srgbClr val="011546"/>
                </a:solidFill>
              </a:rPr>
              <a:t>Please ensure that the information used to generate the Credit Note in Coupa is the same data from your own ERP system.</a:t>
            </a:r>
            <a:endParaRPr lang="en-US" altLang="zh-CN" sz="1100" dirty="0">
              <a:solidFill>
                <a:srgbClr val="011546"/>
              </a:solidFill>
            </a:endParaRPr>
          </a:p>
          <a:p>
            <a:pPr marL="269875" lvl="1" indent="-269875" defTabSz="457189">
              <a:spcBef>
                <a:spcPts val="400"/>
              </a:spcBef>
              <a:buSzPct val="100000"/>
            </a:pPr>
            <a:r>
              <a:rPr lang="en-US" altLang="zh-CN" sz="1100" b="1" dirty="0">
                <a:solidFill>
                  <a:srgbClr val="011546"/>
                </a:solidFill>
              </a:rPr>
              <a:t>	Credit Note #: </a:t>
            </a:r>
            <a:r>
              <a:rPr lang="en-US" sz="1100" dirty="0">
                <a:solidFill>
                  <a:srgbClr val="011546"/>
                </a:solidFill>
              </a:rPr>
              <a:t>Enter the credit note number generated in your own ERP system.</a:t>
            </a:r>
            <a:endParaRPr lang="en-US" altLang="zh-CN" sz="1100" dirty="0">
              <a:solidFill>
                <a:srgbClr val="011546"/>
              </a:solidFill>
            </a:endParaRPr>
          </a:p>
          <a:p>
            <a:pPr marL="269875" lvl="1" indent="-269875" defTabSz="457189">
              <a:spcBef>
                <a:spcPts val="400"/>
              </a:spcBef>
              <a:buSzPct val="100000"/>
            </a:pPr>
            <a:r>
              <a:rPr lang="en-US" altLang="zh-CN" sz="1100" b="1" dirty="0">
                <a:solidFill>
                  <a:srgbClr val="011546"/>
                </a:solidFill>
              </a:rPr>
              <a:t>	Credit Note Date</a:t>
            </a:r>
            <a:r>
              <a:rPr lang="en-US" altLang="zh-CN" sz="1100" dirty="0">
                <a:solidFill>
                  <a:srgbClr val="011546"/>
                </a:solidFill>
              </a:rPr>
              <a:t>: </a:t>
            </a:r>
            <a:r>
              <a:rPr lang="en-GB" altLang="zh-CN" sz="1100" dirty="0">
                <a:solidFill>
                  <a:srgbClr val="011546"/>
                </a:solidFill>
              </a:rPr>
              <a:t>Set automatically at time of submission.</a:t>
            </a:r>
          </a:p>
          <a:p>
            <a:pPr marL="269875" lvl="1" indent="-269875" defTabSz="457189">
              <a:spcBef>
                <a:spcPts val="400"/>
              </a:spcBef>
              <a:buSzPct val="100000"/>
            </a:pPr>
            <a:r>
              <a:rPr lang="en-US" altLang="zh-CN" sz="1100" b="1" dirty="0">
                <a:solidFill>
                  <a:srgbClr val="011546"/>
                </a:solidFill>
              </a:rPr>
              <a:t>	Payment Terms</a:t>
            </a:r>
            <a:r>
              <a:rPr lang="en-US" altLang="zh-CN" sz="1100" dirty="0">
                <a:solidFill>
                  <a:srgbClr val="011546"/>
                </a:solidFill>
              </a:rPr>
              <a:t>: These are the payment terms from the PO.</a:t>
            </a:r>
          </a:p>
          <a:p>
            <a:pPr marL="269875" lvl="1" indent="-269875" defTabSz="457189">
              <a:spcBef>
                <a:spcPts val="400"/>
              </a:spcBef>
              <a:buSzPct val="100000"/>
            </a:pPr>
            <a:r>
              <a:rPr lang="en-US" altLang="zh-CN" sz="1100" dirty="0">
                <a:solidFill>
                  <a:srgbClr val="011546"/>
                </a:solidFill>
              </a:rPr>
              <a:t>          </a:t>
            </a:r>
            <a:r>
              <a:rPr lang="en-US" altLang="zh-CN" sz="1100" b="1" dirty="0">
                <a:solidFill>
                  <a:srgbClr val="011546"/>
                </a:solidFill>
              </a:rPr>
              <a:t>Original date of supply</a:t>
            </a:r>
            <a:r>
              <a:rPr lang="en-US" altLang="zh-CN" sz="1100" dirty="0">
                <a:solidFill>
                  <a:srgbClr val="011546"/>
                </a:solidFill>
              </a:rPr>
              <a:t>: PO issued date. </a:t>
            </a:r>
          </a:p>
          <a:p>
            <a:pPr marL="269875" lvl="1" indent="-269875" defTabSz="457189">
              <a:spcBef>
                <a:spcPts val="400"/>
              </a:spcBef>
              <a:buSzPct val="100000"/>
            </a:pPr>
            <a:r>
              <a:rPr lang="en-US" altLang="zh-CN" sz="1100" b="1" dirty="0">
                <a:solidFill>
                  <a:srgbClr val="011546"/>
                </a:solidFill>
              </a:rPr>
              <a:t> 	Currency: </a:t>
            </a:r>
            <a:r>
              <a:rPr lang="en-US" altLang="zh-CN" sz="1100" dirty="0">
                <a:solidFill>
                  <a:srgbClr val="011546"/>
                </a:solidFill>
              </a:rPr>
              <a:t>This is the currency from the PO.</a:t>
            </a:r>
          </a:p>
          <a:p>
            <a:pPr marL="269875" lvl="1" indent="-269875" defTabSz="457189">
              <a:spcBef>
                <a:spcPts val="400"/>
              </a:spcBef>
              <a:buSzPct val="100000"/>
            </a:pPr>
            <a:r>
              <a:rPr lang="en-US" altLang="zh-CN" sz="1100" dirty="0">
                <a:solidFill>
                  <a:srgbClr val="011546"/>
                </a:solidFill>
              </a:rPr>
              <a:t>          </a:t>
            </a:r>
            <a:r>
              <a:rPr lang="en-US" altLang="zh-CN" sz="1100" b="1" dirty="0">
                <a:solidFill>
                  <a:srgbClr val="011546"/>
                </a:solidFill>
              </a:rPr>
              <a:t>Delivery Number</a:t>
            </a:r>
            <a:r>
              <a:rPr lang="en-US" altLang="zh-CN" sz="1100" dirty="0">
                <a:solidFill>
                  <a:srgbClr val="011546"/>
                </a:solidFill>
              </a:rPr>
              <a:t>: Driven by the original invoice.</a:t>
            </a:r>
          </a:p>
          <a:p>
            <a:pPr marL="269875" lvl="1" indent="-269875" defTabSz="457189">
              <a:spcBef>
                <a:spcPts val="400"/>
              </a:spcBef>
              <a:buSzPct val="100000"/>
            </a:pPr>
            <a:r>
              <a:rPr lang="en-US" altLang="zh-CN" sz="1100" b="1" dirty="0">
                <a:solidFill>
                  <a:srgbClr val="011546"/>
                </a:solidFill>
              </a:rPr>
              <a:t>	Status: </a:t>
            </a:r>
            <a:r>
              <a:rPr lang="en-US" altLang="zh-CN" sz="1100" dirty="0">
                <a:solidFill>
                  <a:srgbClr val="011546"/>
                </a:solidFill>
              </a:rPr>
              <a:t>Current status of this credit note.</a:t>
            </a:r>
          </a:p>
          <a:p>
            <a:pPr marL="269875" lvl="1" indent="-269875" defTabSz="457189">
              <a:spcBef>
                <a:spcPts val="400"/>
              </a:spcBef>
              <a:buSzPct val="100000"/>
            </a:pPr>
            <a:r>
              <a:rPr lang="en-US" altLang="zh-CN" sz="1100" b="1" dirty="0">
                <a:solidFill>
                  <a:srgbClr val="011546"/>
                </a:solidFill>
              </a:rPr>
              <a:t>	Original Invoice #: </a:t>
            </a:r>
            <a:r>
              <a:rPr lang="en-US" altLang="zh-CN" sz="1100" dirty="0">
                <a:solidFill>
                  <a:srgbClr val="011546"/>
                </a:solidFill>
              </a:rPr>
              <a:t>Reference the original invoice number for this credit note.</a:t>
            </a:r>
          </a:p>
          <a:p>
            <a:pPr marL="269875" lvl="1" indent="-269875" defTabSz="457189">
              <a:spcBef>
                <a:spcPts val="400"/>
              </a:spcBef>
              <a:buSzPct val="100000"/>
            </a:pPr>
            <a:r>
              <a:rPr lang="en-US" altLang="zh-CN" sz="1100" b="1" dirty="0">
                <a:solidFill>
                  <a:srgbClr val="011546"/>
                </a:solidFill>
              </a:rPr>
              <a:t>	Original Invoice Date: </a:t>
            </a:r>
            <a:r>
              <a:rPr lang="en-US" altLang="zh-CN" sz="1100" dirty="0">
                <a:solidFill>
                  <a:srgbClr val="011546"/>
                </a:solidFill>
              </a:rPr>
              <a:t>Reference the original invoice date for this credit note.</a:t>
            </a:r>
          </a:p>
          <a:p>
            <a:pPr marL="269875" lvl="1" indent="-269875" defTabSz="457189">
              <a:spcBef>
                <a:spcPts val="400"/>
              </a:spcBef>
              <a:buSzPct val="100000"/>
            </a:pPr>
            <a:r>
              <a:rPr lang="en-US" altLang="zh-CN" sz="1100" b="1" dirty="0">
                <a:solidFill>
                  <a:srgbClr val="011546"/>
                </a:solidFill>
              </a:rPr>
              <a:t>	Image Scan: </a:t>
            </a:r>
            <a:r>
              <a:rPr lang="en-GB" sz="1100" dirty="0">
                <a:solidFill>
                  <a:srgbClr val="011546"/>
                </a:solidFill>
              </a:rPr>
              <a:t>Please do </a:t>
            </a:r>
            <a:r>
              <a:rPr lang="en-GB" sz="1100" b="1" dirty="0">
                <a:solidFill>
                  <a:srgbClr val="011546"/>
                </a:solidFill>
              </a:rPr>
              <a:t>NOT</a:t>
            </a:r>
            <a:r>
              <a:rPr lang="en-GB" sz="1100" dirty="0">
                <a:solidFill>
                  <a:srgbClr val="011546"/>
                </a:solidFill>
              </a:rPr>
              <a:t> attach a copy of the credit note from your system. As per the T&amp;Cs agreed, Coupa will issue the legal credit note on your behalf.</a:t>
            </a:r>
            <a:endParaRPr lang="en-US" altLang="zh-CN" sz="1100" b="1" dirty="0">
              <a:solidFill>
                <a:srgbClr val="011546"/>
              </a:solidFill>
            </a:endParaRPr>
          </a:p>
          <a:p>
            <a:pPr marL="269875" lvl="1" indent="-269875" defTabSz="457189">
              <a:spcBef>
                <a:spcPts val="400"/>
              </a:spcBef>
              <a:buSzPct val="100000"/>
            </a:pPr>
            <a:r>
              <a:rPr lang="en-US" altLang="zh-CN" sz="1100" b="1" dirty="0">
                <a:solidFill>
                  <a:srgbClr val="011546"/>
                </a:solidFill>
              </a:rPr>
              <a:t>	Supplier Note: </a:t>
            </a:r>
            <a:r>
              <a:rPr lang="en-US" altLang="zh-CN" sz="1100" dirty="0">
                <a:solidFill>
                  <a:srgbClr val="011546"/>
                </a:solidFill>
              </a:rPr>
              <a:t>Enter any notes for Nationwide.</a:t>
            </a:r>
          </a:p>
          <a:p>
            <a:pPr marL="269875" lvl="1" indent="-269875" defTabSz="457189">
              <a:lnSpc>
                <a:spcPct val="120000"/>
              </a:lnSpc>
              <a:spcBef>
                <a:spcPts val="400"/>
              </a:spcBef>
              <a:buSzPct val="100000"/>
            </a:pPr>
            <a:endParaRPr lang="en-GB" sz="1100" dirty="0">
              <a:solidFill>
                <a:srgbClr val="011546"/>
              </a:solidFill>
            </a:endParaRPr>
          </a:p>
          <a:p>
            <a:pPr>
              <a:spcAft>
                <a:spcPts val="0"/>
              </a:spcAft>
            </a:pPr>
            <a:endParaRPr lang="en-GB" altLang="zh-CN" sz="1000" b="0" dirty="0">
              <a:solidFill>
                <a:srgbClr val="011546"/>
              </a:solidFill>
            </a:endParaRPr>
          </a:p>
        </p:txBody>
      </p:sp>
      <p:pic>
        <p:nvPicPr>
          <p:cNvPr id="3" name="Picture 2">
            <a:extLst>
              <a:ext uri="{FF2B5EF4-FFF2-40B4-BE49-F238E27FC236}">
                <a16:creationId xmlns:a16="http://schemas.microsoft.com/office/drawing/2014/main" id="{5FBD538A-1E18-46E2-AEFD-E3173DECA6C1}"/>
              </a:ext>
            </a:extLst>
          </p:cNvPr>
          <p:cNvPicPr>
            <a:picLocks noChangeAspect="1"/>
          </p:cNvPicPr>
          <p:nvPr/>
        </p:nvPicPr>
        <p:blipFill>
          <a:blip r:embed="rId2"/>
          <a:stretch>
            <a:fillRect/>
          </a:stretch>
        </p:blipFill>
        <p:spPr>
          <a:xfrm>
            <a:off x="5844381" y="950400"/>
            <a:ext cx="3042421" cy="4983060"/>
          </a:xfrm>
          <a:prstGeom prst="rect">
            <a:avLst/>
          </a:prstGeom>
          <a:ln>
            <a:solidFill>
              <a:schemeClr val="accent6"/>
            </a:solidFill>
          </a:ln>
        </p:spPr>
      </p:pic>
      <p:sp>
        <p:nvSpPr>
          <p:cNvPr id="4" name="Title 3">
            <a:extLst>
              <a:ext uri="{FF2B5EF4-FFF2-40B4-BE49-F238E27FC236}">
                <a16:creationId xmlns:a16="http://schemas.microsoft.com/office/drawing/2014/main" id="{3DA1D96A-8918-9548-1D87-F0DB0658696D}"/>
              </a:ext>
            </a:extLst>
          </p:cNvPr>
          <p:cNvSpPr>
            <a:spLocks noGrp="1"/>
          </p:cNvSpPr>
          <p:nvPr>
            <p:ph type="title"/>
          </p:nvPr>
        </p:nvSpPr>
        <p:spPr/>
        <p:txBody>
          <a:bodyPr/>
          <a:lstStyle/>
          <a:p>
            <a:r>
              <a:rPr lang="en-GB" dirty="0"/>
              <a:t>Creating Credit Notes</a:t>
            </a:r>
          </a:p>
        </p:txBody>
      </p:sp>
    </p:spTree>
    <p:extLst>
      <p:ext uri="{BB962C8B-B14F-4D97-AF65-F5344CB8AC3E}">
        <p14:creationId xmlns:p14="http://schemas.microsoft.com/office/powerpoint/2010/main" val="118223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59581E20-764B-49F9-8323-CB9AC767F78B}"/>
              </a:ext>
            </a:extLst>
          </p:cNvPr>
          <p:cNvSpPr txBox="1">
            <a:spLocks/>
          </p:cNvSpPr>
          <p:nvPr/>
        </p:nvSpPr>
        <p:spPr>
          <a:xfrm>
            <a:off x="360000" y="950400"/>
            <a:ext cx="3664468" cy="2430710"/>
          </a:xfrm>
          <a:prstGeom prst="rect">
            <a:avLst/>
          </a:prstGeom>
          <a:solidFill>
            <a:srgbClr val="F2E9DB"/>
          </a:solidFill>
        </p:spPr>
        <p:txBody>
          <a:bodyPr vert="horz" lIns="180000" tIns="180000" rIns="180000" bIns="18000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189">
              <a:spcBef>
                <a:spcPts val="400"/>
              </a:spcBef>
              <a:buSzPct val="100000"/>
            </a:pPr>
            <a:r>
              <a:rPr lang="en-GB" altLang="zh-CN" sz="1100" dirty="0">
                <a:solidFill>
                  <a:srgbClr val="011546"/>
                </a:solidFill>
              </a:rPr>
              <a:t>Attachments: </a:t>
            </a:r>
            <a:r>
              <a:rPr lang="en-GB" altLang="zh-CN" sz="1100" b="0" dirty="0">
                <a:solidFill>
                  <a:srgbClr val="011546"/>
                </a:solidFill>
              </a:rPr>
              <a:t>Attach supporting documentation; all types of attachments are supported. Please do NOT attach a copy of the credit note from your system. As per the T&amp;Cs agreed, Coupa will issue the legal credit note on your behalf.</a:t>
            </a:r>
          </a:p>
          <a:p>
            <a:pPr marL="269875" indent="-269875" defTabSz="457189">
              <a:spcBef>
                <a:spcPts val="400"/>
              </a:spcBef>
              <a:buSzPct val="100000"/>
            </a:pPr>
            <a:r>
              <a:rPr lang="en-GB" altLang="zh-CN" sz="1100" dirty="0">
                <a:solidFill>
                  <a:srgbClr val="011546"/>
                </a:solidFill>
              </a:rPr>
              <a:t>Cash Accounting Scheme: </a:t>
            </a:r>
            <a:r>
              <a:rPr lang="en-GB" altLang="zh-CN" sz="1100" b="0" dirty="0">
                <a:solidFill>
                  <a:srgbClr val="011546"/>
                </a:solidFill>
              </a:rPr>
              <a:t>Leave blank if not relevant. </a:t>
            </a:r>
          </a:p>
          <a:p>
            <a:pPr marL="269875" indent="-269875" defTabSz="457189">
              <a:spcBef>
                <a:spcPts val="400"/>
              </a:spcBef>
              <a:buSzPct val="100000"/>
            </a:pPr>
            <a:r>
              <a:rPr lang="en-GB" altLang="zh-CN" sz="1100" dirty="0">
                <a:solidFill>
                  <a:srgbClr val="011546"/>
                </a:solidFill>
              </a:rPr>
              <a:t>Discount Amount</a:t>
            </a:r>
            <a:r>
              <a:rPr lang="en-GB" altLang="zh-CN" sz="1100" b="0" dirty="0">
                <a:solidFill>
                  <a:srgbClr val="011546"/>
                </a:solidFill>
              </a:rPr>
              <a:t>: Leave blank if not relevant. </a:t>
            </a:r>
          </a:p>
          <a:p>
            <a:pPr marL="269875" indent="-269875" defTabSz="457189">
              <a:spcBef>
                <a:spcPts val="400"/>
              </a:spcBef>
              <a:buSzPct val="100000"/>
            </a:pPr>
            <a:r>
              <a:rPr lang="en-GB" altLang="zh-CN" sz="1100" dirty="0">
                <a:solidFill>
                  <a:srgbClr val="011546"/>
                </a:solidFill>
              </a:rPr>
              <a:t>Credit Reason</a:t>
            </a:r>
            <a:r>
              <a:rPr lang="en-GB" altLang="zh-CN" sz="1100" b="0" dirty="0">
                <a:solidFill>
                  <a:srgbClr val="011546"/>
                </a:solidFill>
              </a:rPr>
              <a:t>: Briefly explain the reason for the credit </a:t>
            </a:r>
            <a:r>
              <a:rPr lang="en-GB" altLang="zh-CN" sz="1100" dirty="0">
                <a:solidFill>
                  <a:srgbClr val="011546"/>
                </a:solidFill>
              </a:rPr>
              <a:t>note.</a:t>
            </a:r>
          </a:p>
          <a:p>
            <a:pPr marL="269875" indent="-269875" defTabSz="457189">
              <a:spcBef>
                <a:spcPts val="400"/>
              </a:spcBef>
              <a:buSzPct val="100000"/>
            </a:pPr>
            <a:r>
              <a:rPr lang="en-GB" altLang="zh-CN" sz="1100" dirty="0">
                <a:solidFill>
                  <a:srgbClr val="011546"/>
                </a:solidFill>
              </a:rPr>
              <a:t>Margin Scheme: </a:t>
            </a:r>
            <a:r>
              <a:rPr lang="en-GB" altLang="zh-CN" sz="1100" b="0" dirty="0">
                <a:solidFill>
                  <a:srgbClr val="011546"/>
                </a:solidFill>
              </a:rPr>
              <a:t>Leave blank if not relevant. </a:t>
            </a:r>
          </a:p>
          <a:p>
            <a:pPr marL="269875" indent="-269875" defTabSz="457189">
              <a:spcBef>
                <a:spcPts val="400"/>
              </a:spcBef>
              <a:buSzPct val="100000"/>
            </a:pPr>
            <a:r>
              <a:rPr lang="en-GB" altLang="zh-CN" sz="1100" b="0" dirty="0">
                <a:solidFill>
                  <a:srgbClr val="011546"/>
                </a:solidFill>
              </a:rPr>
              <a:t>.</a:t>
            </a:r>
          </a:p>
        </p:txBody>
      </p:sp>
      <p:pic>
        <p:nvPicPr>
          <p:cNvPr id="3" name="Picture 2">
            <a:extLst>
              <a:ext uri="{FF2B5EF4-FFF2-40B4-BE49-F238E27FC236}">
                <a16:creationId xmlns:a16="http://schemas.microsoft.com/office/drawing/2014/main" id="{5FBD538A-1E18-46E2-AEFD-E3173DECA6C1}"/>
              </a:ext>
            </a:extLst>
          </p:cNvPr>
          <p:cNvPicPr>
            <a:picLocks noChangeAspect="1"/>
          </p:cNvPicPr>
          <p:nvPr/>
        </p:nvPicPr>
        <p:blipFill>
          <a:blip r:embed="rId2"/>
          <a:stretch>
            <a:fillRect/>
          </a:stretch>
        </p:blipFill>
        <p:spPr>
          <a:xfrm>
            <a:off x="5844381" y="950400"/>
            <a:ext cx="3042421" cy="4983060"/>
          </a:xfrm>
          <a:prstGeom prst="rect">
            <a:avLst/>
          </a:prstGeom>
          <a:ln>
            <a:solidFill>
              <a:schemeClr val="accent6"/>
            </a:solidFill>
          </a:ln>
        </p:spPr>
      </p:pic>
      <p:sp>
        <p:nvSpPr>
          <p:cNvPr id="4" name="Title 3">
            <a:extLst>
              <a:ext uri="{FF2B5EF4-FFF2-40B4-BE49-F238E27FC236}">
                <a16:creationId xmlns:a16="http://schemas.microsoft.com/office/drawing/2014/main" id="{A5873259-7E78-EB85-805C-2EFBAFE9DC78}"/>
              </a:ext>
            </a:extLst>
          </p:cNvPr>
          <p:cNvSpPr>
            <a:spLocks noGrp="1"/>
          </p:cNvSpPr>
          <p:nvPr>
            <p:ph type="title"/>
          </p:nvPr>
        </p:nvSpPr>
        <p:spPr/>
        <p:txBody>
          <a:bodyPr/>
          <a:lstStyle/>
          <a:p>
            <a:r>
              <a:rPr lang="en-GB" dirty="0"/>
              <a:t>Creating Credit Notes</a:t>
            </a:r>
          </a:p>
        </p:txBody>
      </p:sp>
    </p:spTree>
    <p:extLst>
      <p:ext uri="{BB962C8B-B14F-4D97-AF65-F5344CB8AC3E}">
        <p14:creationId xmlns:p14="http://schemas.microsoft.com/office/powerpoint/2010/main" val="3485272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59581E20-764B-49F9-8323-CB9AC767F78B}"/>
              </a:ext>
            </a:extLst>
          </p:cNvPr>
          <p:cNvSpPr txBox="1">
            <a:spLocks/>
          </p:cNvSpPr>
          <p:nvPr/>
        </p:nvSpPr>
        <p:spPr>
          <a:xfrm>
            <a:off x="360000" y="950400"/>
            <a:ext cx="3664468" cy="1283516"/>
          </a:xfrm>
          <a:prstGeom prst="rect">
            <a:avLst/>
          </a:prstGeom>
          <a:solidFill>
            <a:srgbClr val="F2E9DB"/>
          </a:solidFill>
        </p:spPr>
        <p:txBody>
          <a:bodyPr vert="horz" lIns="180000" tIns="180000" rIns="180000" bIns="18000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defTabSz="457189">
              <a:spcBef>
                <a:spcPts val="400"/>
              </a:spcBef>
              <a:buSzPct val="100000"/>
              <a:buFont typeface="+mj-lt"/>
              <a:buAutoNum type="arabicPeriod" startAt="5"/>
            </a:pPr>
            <a:r>
              <a:rPr lang="en-GB" altLang="zh-CN" sz="1050" b="0" dirty="0">
                <a:solidFill>
                  <a:srgbClr val="011546"/>
                </a:solidFill>
              </a:rPr>
              <a:t>Complete header level fields.</a:t>
            </a:r>
          </a:p>
          <a:p>
            <a:pPr marL="269875" indent="-269875" defTabSz="457189">
              <a:spcBef>
                <a:spcPts val="400"/>
              </a:spcBef>
              <a:buSzPct val="100000"/>
            </a:pPr>
            <a:r>
              <a:rPr lang="en-GB" altLang="zh-CN" sz="1050" b="0" dirty="0">
                <a:solidFill>
                  <a:srgbClr val="011546"/>
                </a:solidFill>
              </a:rPr>
              <a:t>The </a:t>
            </a:r>
            <a:r>
              <a:rPr lang="en-GB" altLang="zh-CN" sz="1050" dirty="0">
                <a:solidFill>
                  <a:srgbClr val="011546"/>
                </a:solidFill>
              </a:rPr>
              <a:t>From</a:t>
            </a:r>
            <a:r>
              <a:rPr lang="en-GB" altLang="zh-CN" sz="1050" b="0" dirty="0">
                <a:solidFill>
                  <a:srgbClr val="011546"/>
                </a:solidFill>
              </a:rPr>
              <a:t> and </a:t>
            </a:r>
            <a:r>
              <a:rPr lang="en-GB" altLang="zh-CN" sz="1050" dirty="0">
                <a:solidFill>
                  <a:srgbClr val="011546"/>
                </a:solidFill>
              </a:rPr>
              <a:t>To</a:t>
            </a:r>
            <a:r>
              <a:rPr lang="en-GB" altLang="zh-CN" sz="1050" b="0" dirty="0">
                <a:solidFill>
                  <a:srgbClr val="011546"/>
                </a:solidFill>
              </a:rPr>
              <a:t> section will be defaulted based on what you  have in the original invoice. </a:t>
            </a:r>
          </a:p>
        </p:txBody>
      </p:sp>
      <p:pic>
        <p:nvPicPr>
          <p:cNvPr id="4" name="Picture 3">
            <a:extLst>
              <a:ext uri="{FF2B5EF4-FFF2-40B4-BE49-F238E27FC236}">
                <a16:creationId xmlns:a16="http://schemas.microsoft.com/office/drawing/2014/main" id="{A45A0868-F78B-45D6-80B7-0DCEE85432B9}"/>
              </a:ext>
            </a:extLst>
          </p:cNvPr>
          <p:cNvPicPr>
            <a:picLocks noChangeAspect="1"/>
          </p:cNvPicPr>
          <p:nvPr/>
        </p:nvPicPr>
        <p:blipFill>
          <a:blip r:embed="rId2"/>
          <a:stretch>
            <a:fillRect/>
          </a:stretch>
        </p:blipFill>
        <p:spPr>
          <a:xfrm>
            <a:off x="5570421" y="950400"/>
            <a:ext cx="2597113" cy="4941116"/>
          </a:xfrm>
          <a:prstGeom prst="rect">
            <a:avLst/>
          </a:prstGeom>
          <a:ln>
            <a:solidFill>
              <a:schemeClr val="accent6"/>
            </a:solidFill>
          </a:ln>
        </p:spPr>
      </p:pic>
      <p:sp>
        <p:nvSpPr>
          <p:cNvPr id="3" name="Title 2">
            <a:extLst>
              <a:ext uri="{FF2B5EF4-FFF2-40B4-BE49-F238E27FC236}">
                <a16:creationId xmlns:a16="http://schemas.microsoft.com/office/drawing/2014/main" id="{EE213CC6-FCB6-9BE4-ED1D-572678D469D3}"/>
              </a:ext>
            </a:extLst>
          </p:cNvPr>
          <p:cNvSpPr>
            <a:spLocks noGrp="1"/>
          </p:cNvSpPr>
          <p:nvPr>
            <p:ph type="title"/>
          </p:nvPr>
        </p:nvSpPr>
        <p:spPr/>
        <p:txBody>
          <a:bodyPr/>
          <a:lstStyle/>
          <a:p>
            <a:r>
              <a:rPr lang="en-GB" dirty="0"/>
              <a:t>Creating Credit Notes</a:t>
            </a:r>
          </a:p>
        </p:txBody>
      </p:sp>
    </p:spTree>
    <p:extLst>
      <p:ext uri="{BB962C8B-B14F-4D97-AF65-F5344CB8AC3E}">
        <p14:creationId xmlns:p14="http://schemas.microsoft.com/office/powerpoint/2010/main" val="388705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Viewing and Acknowledging a PO</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3</a:t>
            </a:fld>
            <a:endParaRPr lang="en-US" dirty="0"/>
          </a:p>
        </p:txBody>
      </p:sp>
    </p:spTree>
    <p:extLst>
      <p:ext uri="{BB962C8B-B14F-4D97-AF65-F5344CB8AC3E}">
        <p14:creationId xmlns:p14="http://schemas.microsoft.com/office/powerpoint/2010/main" val="202306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59581E20-764B-49F9-8323-CB9AC767F78B}"/>
              </a:ext>
            </a:extLst>
          </p:cNvPr>
          <p:cNvSpPr txBox="1">
            <a:spLocks/>
          </p:cNvSpPr>
          <p:nvPr/>
        </p:nvSpPr>
        <p:spPr>
          <a:xfrm>
            <a:off x="360000" y="950400"/>
            <a:ext cx="3664468" cy="3003259"/>
          </a:xfrm>
          <a:prstGeom prst="rect">
            <a:avLst/>
          </a:prstGeom>
          <a:solidFill>
            <a:srgbClr val="F2E9DB"/>
          </a:solidFill>
        </p:spPr>
        <p:txBody>
          <a:bodyPr vert="horz" lIns="180000" tIns="180000" rIns="180000" bIns="18000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399" indent="-228600" defTabSz="457189" fontAlgn="base">
              <a:lnSpc>
                <a:spcPct val="120000"/>
              </a:lnSpc>
              <a:spcBef>
                <a:spcPts val="400"/>
              </a:spcBef>
              <a:buSzPct val="100000"/>
              <a:buFont typeface="+mj-lt"/>
              <a:buAutoNum type="arabicPeriod" startAt="6"/>
            </a:pPr>
            <a:r>
              <a:rPr lang="en-US" altLang="zh-CN" sz="1200" b="0" noProof="1">
                <a:solidFill>
                  <a:srgbClr val="011546"/>
                </a:solidFill>
              </a:rPr>
              <a:t>Complete line level information. Here you may edit the</a:t>
            </a:r>
            <a:r>
              <a:rPr lang="en-US" altLang="zh-CN" sz="1200" noProof="1">
                <a:solidFill>
                  <a:srgbClr val="011546"/>
                </a:solidFill>
              </a:rPr>
              <a:t> Qty </a:t>
            </a:r>
            <a:r>
              <a:rPr lang="en-US" altLang="zh-CN" sz="1200" b="0" noProof="1">
                <a:solidFill>
                  <a:srgbClr val="011546"/>
                </a:solidFill>
              </a:rPr>
              <a:t>and/or </a:t>
            </a:r>
            <a:r>
              <a:rPr lang="en-US" altLang="zh-CN" sz="1200" noProof="1">
                <a:solidFill>
                  <a:srgbClr val="011546"/>
                </a:solidFill>
              </a:rPr>
              <a:t>Price</a:t>
            </a:r>
            <a:r>
              <a:rPr lang="en-US" altLang="zh-CN" sz="1200" b="0" noProof="1">
                <a:solidFill>
                  <a:srgbClr val="011546"/>
                </a:solidFill>
              </a:rPr>
              <a:t> if you are sending a partial credit note. Click </a:t>
            </a:r>
            <a:r>
              <a:rPr lang="en-US" altLang="zh-CN" sz="1200" noProof="1">
                <a:solidFill>
                  <a:srgbClr val="011546"/>
                </a:solidFill>
              </a:rPr>
              <a:t>Adjustment type </a:t>
            </a:r>
            <a:r>
              <a:rPr lang="en-US" altLang="zh-CN" sz="1200" b="0" noProof="1">
                <a:solidFill>
                  <a:srgbClr val="011546"/>
                </a:solidFill>
              </a:rPr>
              <a:t>and choose </a:t>
            </a:r>
            <a:r>
              <a:rPr lang="en-US" altLang="zh-CN" sz="1200" noProof="1">
                <a:solidFill>
                  <a:srgbClr val="011546"/>
                </a:solidFill>
              </a:rPr>
              <a:t>Quantity</a:t>
            </a:r>
            <a:r>
              <a:rPr lang="en-US" altLang="zh-CN" sz="1200" b="0" noProof="1">
                <a:solidFill>
                  <a:srgbClr val="011546"/>
                </a:solidFill>
              </a:rPr>
              <a:t>, </a:t>
            </a:r>
            <a:r>
              <a:rPr lang="en-US" altLang="zh-CN" sz="1200" noProof="1">
                <a:solidFill>
                  <a:srgbClr val="011546"/>
                </a:solidFill>
              </a:rPr>
              <a:t>Price</a:t>
            </a:r>
            <a:r>
              <a:rPr lang="en-US" altLang="zh-CN" sz="1200" b="0" noProof="1">
                <a:solidFill>
                  <a:srgbClr val="011546"/>
                </a:solidFill>
              </a:rPr>
              <a:t> or </a:t>
            </a:r>
            <a:r>
              <a:rPr lang="en-US" altLang="zh-CN" sz="1200" noProof="1">
                <a:solidFill>
                  <a:srgbClr val="011546"/>
                </a:solidFill>
              </a:rPr>
              <a:t>Other</a:t>
            </a:r>
            <a:r>
              <a:rPr lang="en-US" altLang="zh-CN" sz="1200" b="0" noProof="1">
                <a:solidFill>
                  <a:srgbClr val="011546"/>
                </a:solidFill>
              </a:rPr>
              <a:t>. You can edit both quantity and price if you choose Other. </a:t>
            </a:r>
          </a:p>
          <a:p>
            <a:pPr marL="284393" lvl="1" defTabSz="457189" fontAlgn="base">
              <a:lnSpc>
                <a:spcPct val="120000"/>
              </a:lnSpc>
              <a:spcBef>
                <a:spcPts val="400"/>
              </a:spcBef>
              <a:buSzPct val="100000"/>
            </a:pPr>
            <a:r>
              <a:rPr lang="en-US" altLang="zh-CN" sz="1200" noProof="1">
                <a:solidFill>
                  <a:srgbClr val="011546"/>
                </a:solidFill>
              </a:rPr>
              <a:t>You can also delete lines by clicking the </a:t>
            </a:r>
            <a:r>
              <a:rPr lang="en-US" altLang="zh-CN" sz="1200" b="1" noProof="1">
                <a:solidFill>
                  <a:srgbClr val="011546"/>
                </a:solidFill>
              </a:rPr>
              <a:t>delete icon. </a:t>
            </a:r>
          </a:p>
          <a:p>
            <a:pPr marL="284393" lvl="1" defTabSz="457189" fontAlgn="base">
              <a:lnSpc>
                <a:spcPct val="120000"/>
              </a:lnSpc>
              <a:spcBef>
                <a:spcPts val="400"/>
              </a:spcBef>
              <a:buSzPct val="100000"/>
            </a:pPr>
            <a:r>
              <a:rPr lang="en-US" altLang="zh-CN" sz="1200" noProof="1">
                <a:solidFill>
                  <a:srgbClr val="011546"/>
                </a:solidFill>
              </a:rPr>
              <a:t>You can then add any applicable </a:t>
            </a:r>
            <a:r>
              <a:rPr lang="en-US" altLang="zh-CN" sz="1200" b="1" noProof="1">
                <a:solidFill>
                  <a:srgbClr val="011546"/>
                </a:solidFill>
              </a:rPr>
              <a:t>Tax </a:t>
            </a:r>
            <a:r>
              <a:rPr lang="en-US" altLang="zh-CN" sz="1200" noProof="1">
                <a:solidFill>
                  <a:srgbClr val="011546"/>
                </a:solidFill>
              </a:rPr>
              <a:t>by choosing the correct </a:t>
            </a:r>
            <a:r>
              <a:rPr lang="en-US" altLang="zh-CN" sz="1200" b="1" noProof="1">
                <a:solidFill>
                  <a:srgbClr val="011546"/>
                </a:solidFill>
              </a:rPr>
              <a:t>VAT Rate </a:t>
            </a:r>
            <a:r>
              <a:rPr lang="en-US" altLang="zh-CN" sz="1200" noProof="1">
                <a:solidFill>
                  <a:srgbClr val="011546"/>
                </a:solidFill>
              </a:rPr>
              <a:t>for each line.   The VAT rate would typically be the same as that applied to the original invoice.</a:t>
            </a:r>
          </a:p>
        </p:txBody>
      </p:sp>
      <p:sp>
        <p:nvSpPr>
          <p:cNvPr id="5" name="Text Placeholder 2">
            <a:extLst>
              <a:ext uri="{FF2B5EF4-FFF2-40B4-BE49-F238E27FC236}">
                <a16:creationId xmlns:a16="http://schemas.microsoft.com/office/drawing/2014/main" id="{9966FBE3-3BB1-416D-A8D5-A60B2E04F699}"/>
              </a:ext>
            </a:extLst>
          </p:cNvPr>
          <p:cNvSpPr txBox="1">
            <a:spLocks/>
          </p:cNvSpPr>
          <p:nvPr/>
        </p:nvSpPr>
        <p:spPr>
          <a:xfrm>
            <a:off x="371475" y="5354073"/>
            <a:ext cx="10945813" cy="1303581"/>
          </a:xfrm>
          <a:prstGeom prst="rect">
            <a:avLst/>
          </a:prstGeom>
          <a:solidFill>
            <a:schemeClr val="tx2"/>
          </a:solidFill>
        </p:spPr>
        <p:txBody>
          <a:bodyPr vert="horz" lIns="180000" tIns="180000" rIns="180000" bIns="180000" rtlCol="0" anchor="t" anchorCtr="0">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0" lvl="1" indent="0" defTabSz="457189">
              <a:lnSpc>
                <a:spcPct val="120000"/>
              </a:lnSpc>
              <a:spcBef>
                <a:spcPts val="400"/>
              </a:spcBef>
              <a:buSzPct val="100000"/>
              <a:buNone/>
            </a:pPr>
            <a:r>
              <a:rPr lang="en-US" sz="1800" b="1" dirty="0">
                <a:solidFill>
                  <a:schemeClr val="bg1"/>
                </a:solidFill>
                <a:latin typeface="Arial" panose="020B0604020202020204" pitchFamily="34" charset="0"/>
              </a:rPr>
              <a:t>Please NOTE:</a:t>
            </a:r>
            <a:r>
              <a:rPr lang="en-US" sz="1800" dirty="0">
                <a:solidFill>
                  <a:schemeClr val="bg1"/>
                </a:solidFill>
                <a:latin typeface="Arial" panose="020B0604020202020204" pitchFamily="34" charset="0"/>
              </a:rPr>
              <a:t> </a:t>
            </a:r>
            <a:r>
              <a:rPr lang="en-US" altLang="zh-CN" sz="1800" dirty="0">
                <a:solidFill>
                  <a:schemeClr val="bg1"/>
                </a:solidFill>
                <a:latin typeface="Arial" panose="020B0604020202020204" pitchFamily="34" charset="0"/>
              </a:rPr>
              <a:t>For Credits, enter a negative price of the line is amount-based and only contains a price field.</a:t>
            </a:r>
            <a:br>
              <a:rPr lang="en-US" altLang="zh-CN" sz="1800" dirty="0">
                <a:solidFill>
                  <a:schemeClr val="bg1"/>
                </a:solidFill>
                <a:latin typeface="Arial" panose="020B0604020202020204" pitchFamily="34" charset="0"/>
              </a:rPr>
            </a:br>
            <a:r>
              <a:rPr lang="en-US" altLang="zh-CN" sz="1800" dirty="0">
                <a:solidFill>
                  <a:schemeClr val="bg1"/>
                </a:solidFill>
                <a:latin typeface="Arial" panose="020B0604020202020204" pitchFamily="34" charset="0"/>
              </a:rPr>
              <a:t>If the line is quantity-based, enter a negative quantity and leave the price as positive.</a:t>
            </a:r>
            <a:endParaRPr lang="en-US" sz="1800" dirty="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751D7B3F-75D8-4799-AF49-8ACAC50E1569}"/>
              </a:ext>
            </a:extLst>
          </p:cNvPr>
          <p:cNvPicPr>
            <a:picLocks noChangeAspect="1"/>
          </p:cNvPicPr>
          <p:nvPr/>
        </p:nvPicPr>
        <p:blipFill>
          <a:blip r:embed="rId2"/>
          <a:stretch>
            <a:fillRect/>
          </a:stretch>
        </p:blipFill>
        <p:spPr>
          <a:xfrm>
            <a:off x="5325898" y="950400"/>
            <a:ext cx="4456075" cy="2341971"/>
          </a:xfrm>
          <a:prstGeom prst="rect">
            <a:avLst/>
          </a:prstGeom>
          <a:ln>
            <a:solidFill>
              <a:schemeClr val="accent6"/>
            </a:solidFill>
          </a:ln>
        </p:spPr>
      </p:pic>
      <p:sp>
        <p:nvSpPr>
          <p:cNvPr id="6" name="Rectangle 5">
            <a:extLst>
              <a:ext uri="{FF2B5EF4-FFF2-40B4-BE49-F238E27FC236}">
                <a16:creationId xmlns:a16="http://schemas.microsoft.com/office/drawing/2014/main" id="{41F2B71F-E5BA-4462-A53F-30BAD98F55B4}"/>
              </a:ext>
            </a:extLst>
          </p:cNvPr>
          <p:cNvSpPr/>
          <p:nvPr/>
        </p:nvSpPr>
        <p:spPr>
          <a:xfrm>
            <a:off x="5469027" y="2488477"/>
            <a:ext cx="628068" cy="362201"/>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0BF074C2-E583-7CEC-1F07-2203076425E3}"/>
              </a:ext>
            </a:extLst>
          </p:cNvPr>
          <p:cNvSpPr>
            <a:spLocks noGrp="1"/>
          </p:cNvSpPr>
          <p:nvPr>
            <p:ph type="title"/>
          </p:nvPr>
        </p:nvSpPr>
        <p:spPr/>
        <p:txBody>
          <a:bodyPr/>
          <a:lstStyle/>
          <a:p>
            <a:r>
              <a:rPr lang="en-GB" dirty="0"/>
              <a:t>Creating Credit Notes</a:t>
            </a:r>
          </a:p>
        </p:txBody>
      </p:sp>
    </p:spTree>
    <p:extLst>
      <p:ext uri="{BB962C8B-B14F-4D97-AF65-F5344CB8AC3E}">
        <p14:creationId xmlns:p14="http://schemas.microsoft.com/office/powerpoint/2010/main" val="167054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98908-995F-456E-B70E-D4000E3B7DD5}"/>
              </a:ext>
            </a:extLst>
          </p:cNvPr>
          <p:cNvPicPr>
            <a:picLocks noChangeAspect="1"/>
          </p:cNvPicPr>
          <p:nvPr/>
        </p:nvPicPr>
        <p:blipFill rotWithShape="1">
          <a:blip r:embed="rId2"/>
          <a:srcRect l="24013" t="31100" r="25194" b="10101"/>
          <a:stretch/>
        </p:blipFill>
        <p:spPr>
          <a:xfrm>
            <a:off x="6383466" y="1249959"/>
            <a:ext cx="3948977" cy="2571427"/>
          </a:xfrm>
          <a:prstGeom prst="rect">
            <a:avLst/>
          </a:prstGeom>
          <a:ln>
            <a:solidFill>
              <a:srgbClr val="00338D"/>
            </a:solidFill>
          </a:ln>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0DD50A5-098E-474A-8B81-B3A1EB59ED26}"/>
              </a:ext>
            </a:extLst>
          </p:cNvPr>
          <p:cNvSpPr txBox="1">
            <a:spLocks/>
          </p:cNvSpPr>
          <p:nvPr/>
        </p:nvSpPr>
        <p:spPr>
          <a:xfrm>
            <a:off x="360000" y="1156344"/>
            <a:ext cx="4365225" cy="584774"/>
          </a:xfrm>
          <a:prstGeom prst="rect">
            <a:avLst/>
          </a:prstGeom>
          <a:solidFill>
            <a:srgbClr val="F2E9DB"/>
          </a:solidFill>
        </p:spPr>
        <p:txBody>
          <a:bodyPr vert="horz" lIns="180000" tIns="180000" rIns="180000" bIns="180000" rtlCol="0" anchor="t">
            <a:noAutofit/>
          </a:bodyPr>
          <a:lstStyle>
            <a:lvl1pPr marL="187574" marR="0" indent="-187574" algn="l" defTabSz="677898"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82" b="0" i="0" u="none" strike="noStrike" kern="1200" cap="none" spc="0" normalizeH="0" baseline="0" noProof="1">
                <a:ln>
                  <a:noFill/>
                </a:ln>
                <a:solidFill>
                  <a:schemeClr val="tx1"/>
                </a:solidFill>
                <a:effectLst/>
                <a:uLnTx/>
                <a:uFillTx/>
                <a:latin typeface="+mn-lt"/>
                <a:ea typeface="+mn-ea"/>
                <a:cs typeface="+mn-cs"/>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marL="228600" lvl="1" indent="-228600" defTabSz="914377" fontAlgn="auto">
              <a:spcBef>
                <a:spcPts val="0"/>
              </a:spcBef>
              <a:spcAft>
                <a:spcPts val="600"/>
              </a:spcAft>
              <a:buClrTx/>
              <a:buSzTx/>
              <a:buFont typeface="+mj-lt"/>
              <a:buAutoNum type="arabicPeriod" startAt="7"/>
            </a:pPr>
            <a:r>
              <a:rPr lang="en-US" altLang="zh-CN" sz="1200" dirty="0">
                <a:solidFill>
                  <a:srgbClr val="011546"/>
                </a:solidFill>
              </a:rPr>
              <a:t>Click </a:t>
            </a:r>
            <a:r>
              <a:rPr lang="en-US" altLang="zh-CN" sz="1200" b="1" dirty="0">
                <a:solidFill>
                  <a:srgbClr val="011546"/>
                </a:solidFill>
              </a:rPr>
              <a:t>Calculate</a:t>
            </a:r>
            <a:r>
              <a:rPr lang="en-US" altLang="zh-CN" sz="1200" dirty="0">
                <a:solidFill>
                  <a:srgbClr val="011546"/>
                </a:solidFill>
              </a:rPr>
              <a:t>. This will work out the new total for the credit note.</a:t>
            </a:r>
          </a:p>
        </p:txBody>
      </p:sp>
      <p:sp>
        <p:nvSpPr>
          <p:cNvPr id="10" name="Text Placeholder 2">
            <a:extLst>
              <a:ext uri="{FF2B5EF4-FFF2-40B4-BE49-F238E27FC236}">
                <a16:creationId xmlns:a16="http://schemas.microsoft.com/office/drawing/2014/main" id="{5967936B-EBF0-4A65-9857-1B2BD3D55385}"/>
              </a:ext>
            </a:extLst>
          </p:cNvPr>
          <p:cNvSpPr txBox="1">
            <a:spLocks/>
          </p:cNvSpPr>
          <p:nvPr/>
        </p:nvSpPr>
        <p:spPr>
          <a:xfrm>
            <a:off x="360000" y="1872544"/>
            <a:ext cx="4365225" cy="2946036"/>
          </a:xfrm>
          <a:prstGeom prst="rect">
            <a:avLst/>
          </a:prstGeom>
          <a:solidFill>
            <a:srgbClr val="F2E9DB"/>
          </a:solidFill>
        </p:spPr>
        <p:txBody>
          <a:bodyPr vert="horz" lIns="180000" tIns="180000" rIns="180000" bIns="180000" rtlCol="0" anchor="ctr">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4399" indent="-228600" defTabSz="457189" fontAlgn="base">
              <a:lnSpc>
                <a:spcPct val="120000"/>
              </a:lnSpc>
              <a:spcBef>
                <a:spcPts val="400"/>
              </a:spcBef>
              <a:buSzPct val="100000"/>
              <a:buFont typeface="+mj-lt"/>
              <a:buAutoNum type="arabicPeriod" startAt="8"/>
            </a:pPr>
            <a:r>
              <a:rPr lang="en-US" sz="1200" dirty="0">
                <a:solidFill>
                  <a:srgbClr val="011546"/>
                </a:solidFill>
              </a:rPr>
              <a:t>To add a comment for Nationwide, enter your comment in the </a:t>
            </a:r>
            <a:r>
              <a:rPr lang="en-US" sz="1200" b="1" dirty="0">
                <a:solidFill>
                  <a:srgbClr val="011546"/>
                </a:solidFill>
              </a:rPr>
              <a:t>Comments </a:t>
            </a:r>
            <a:r>
              <a:rPr lang="en-US" sz="1200" dirty="0">
                <a:solidFill>
                  <a:srgbClr val="011546"/>
                </a:solidFill>
              </a:rPr>
              <a:t>box and click </a:t>
            </a:r>
            <a:r>
              <a:rPr lang="en-US" sz="1200" b="1" dirty="0">
                <a:solidFill>
                  <a:srgbClr val="011546"/>
                </a:solidFill>
              </a:rPr>
              <a:t>Add Comment</a:t>
            </a:r>
            <a:r>
              <a:rPr lang="en-US" sz="1200" dirty="0">
                <a:solidFill>
                  <a:srgbClr val="011546"/>
                </a:solidFill>
              </a:rPr>
              <a:t>. When Nationwide responds, you will receive a notification and will also be able to see their response here. </a:t>
            </a:r>
            <a:br>
              <a:rPr lang="en-US" sz="1200" dirty="0">
                <a:solidFill>
                  <a:srgbClr val="011546"/>
                </a:solidFill>
              </a:rPr>
            </a:br>
            <a:br>
              <a:rPr lang="en-US" sz="1200" dirty="0">
                <a:solidFill>
                  <a:srgbClr val="011546"/>
                </a:solidFill>
              </a:rPr>
            </a:br>
            <a:r>
              <a:rPr lang="en-US" sz="1200" dirty="0">
                <a:solidFill>
                  <a:srgbClr val="011546"/>
                </a:solidFill>
              </a:rPr>
              <a:t>All comments entered here will be viewable to Nationwide. </a:t>
            </a:r>
            <a:r>
              <a:rPr lang="en-US" sz="1200" kern="0" dirty="0">
                <a:solidFill>
                  <a:srgbClr val="011546"/>
                </a:solidFill>
                <a:cs typeface="Calibri" panose="020F0502020204030204" pitchFamily="34" charset="0"/>
              </a:rPr>
              <a:t>The comment function for credit note is the same as it for PO and invoices.</a:t>
            </a:r>
            <a:endParaRPr lang="en-US" sz="1200" dirty="0">
              <a:solidFill>
                <a:srgbClr val="011546"/>
              </a:solidFill>
            </a:endParaRPr>
          </a:p>
          <a:p>
            <a:pPr marL="284393" lvl="1" defTabSz="457189" fontAlgn="base">
              <a:lnSpc>
                <a:spcPct val="120000"/>
              </a:lnSpc>
              <a:spcBef>
                <a:spcPts val="400"/>
              </a:spcBef>
              <a:buSzPct val="100000"/>
            </a:pPr>
            <a:r>
              <a:rPr lang="en-US" sz="1200" dirty="0">
                <a:solidFill>
                  <a:srgbClr val="011546"/>
                </a:solidFill>
              </a:rPr>
              <a:t>If you want to save the credit note for later, click </a:t>
            </a:r>
            <a:r>
              <a:rPr lang="en-US" sz="1200" b="1" dirty="0">
                <a:solidFill>
                  <a:srgbClr val="011546"/>
                </a:solidFill>
              </a:rPr>
              <a:t>Save as draft</a:t>
            </a:r>
            <a:r>
              <a:rPr lang="en-US" sz="1200" dirty="0">
                <a:solidFill>
                  <a:srgbClr val="011546"/>
                </a:solidFill>
              </a:rPr>
              <a:t>. If you are ready to submit the credit note, click </a:t>
            </a:r>
            <a:r>
              <a:rPr lang="en-US" sz="1200" b="1" dirty="0">
                <a:solidFill>
                  <a:srgbClr val="011546"/>
                </a:solidFill>
              </a:rPr>
              <a:t>Submit </a:t>
            </a:r>
            <a:r>
              <a:rPr lang="en-US" sz="1200" dirty="0">
                <a:solidFill>
                  <a:srgbClr val="011546"/>
                </a:solidFill>
              </a:rPr>
              <a:t>and then click </a:t>
            </a:r>
            <a:r>
              <a:rPr lang="en-US" sz="1200" b="1" dirty="0">
                <a:solidFill>
                  <a:srgbClr val="011546"/>
                </a:solidFill>
              </a:rPr>
              <a:t>Send Credit note </a:t>
            </a:r>
            <a:r>
              <a:rPr lang="en-US" sz="1200" dirty="0">
                <a:solidFill>
                  <a:srgbClr val="011546"/>
                </a:solidFill>
              </a:rPr>
              <a:t>in the pop-up confirmation window.</a:t>
            </a:r>
            <a:endParaRPr lang="en-US" altLang="zh-CN" sz="1200" dirty="0">
              <a:solidFill>
                <a:srgbClr val="011546"/>
              </a:solidFill>
            </a:endParaRPr>
          </a:p>
        </p:txBody>
      </p:sp>
      <p:pic>
        <p:nvPicPr>
          <p:cNvPr id="12" name="Picture 11">
            <a:extLst>
              <a:ext uri="{FF2B5EF4-FFF2-40B4-BE49-F238E27FC236}">
                <a16:creationId xmlns:a16="http://schemas.microsoft.com/office/drawing/2014/main" id="{A2CD9F09-2C74-43BB-AD62-02E024DD354D}"/>
              </a:ext>
            </a:extLst>
          </p:cNvPr>
          <p:cNvPicPr>
            <a:picLocks noChangeAspect="1"/>
          </p:cNvPicPr>
          <p:nvPr/>
        </p:nvPicPr>
        <p:blipFill rotWithShape="1">
          <a:blip r:embed="rId3"/>
          <a:srcRect l="33463" t="39500" r="34644" b="43626"/>
          <a:stretch/>
        </p:blipFill>
        <p:spPr>
          <a:xfrm>
            <a:off x="6096000" y="4464205"/>
            <a:ext cx="4658596" cy="1386424"/>
          </a:xfrm>
          <a:prstGeom prst="rect">
            <a:avLst/>
          </a:prstGeom>
          <a:ln>
            <a:solidFill>
              <a:srgbClr val="00338D"/>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5B1CB7EF-433C-432A-A2A8-C1010A44A8B4}"/>
              </a:ext>
            </a:extLst>
          </p:cNvPr>
          <p:cNvSpPr/>
          <p:nvPr/>
        </p:nvSpPr>
        <p:spPr>
          <a:xfrm>
            <a:off x="9460366" y="5568958"/>
            <a:ext cx="1346321"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40B49D5-A4F2-4BDB-B042-725C7FA4B7C0}"/>
              </a:ext>
            </a:extLst>
          </p:cNvPr>
          <p:cNvSpPr/>
          <p:nvPr/>
        </p:nvSpPr>
        <p:spPr>
          <a:xfrm>
            <a:off x="9754956" y="3579410"/>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B88C82A1-6BAB-6286-979B-2A5C49E4659F}"/>
              </a:ext>
            </a:extLst>
          </p:cNvPr>
          <p:cNvSpPr>
            <a:spLocks noGrp="1"/>
          </p:cNvSpPr>
          <p:nvPr>
            <p:ph type="title"/>
          </p:nvPr>
        </p:nvSpPr>
        <p:spPr/>
        <p:txBody>
          <a:bodyPr/>
          <a:lstStyle/>
          <a:p>
            <a:r>
              <a:rPr lang="en-GB" dirty="0"/>
              <a:t>Creating Credit Notes</a:t>
            </a:r>
          </a:p>
        </p:txBody>
      </p:sp>
    </p:spTree>
    <p:extLst>
      <p:ext uri="{BB962C8B-B14F-4D97-AF65-F5344CB8AC3E}">
        <p14:creationId xmlns:p14="http://schemas.microsoft.com/office/powerpoint/2010/main" val="153539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Viewing Invoices &amp; Credit Notes</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32</a:t>
            </a:fld>
            <a:endParaRPr lang="en-US" dirty="0"/>
          </a:p>
        </p:txBody>
      </p:sp>
    </p:spTree>
    <p:extLst>
      <p:ext uri="{BB962C8B-B14F-4D97-AF65-F5344CB8AC3E}">
        <p14:creationId xmlns:p14="http://schemas.microsoft.com/office/powerpoint/2010/main" val="164630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679B64-DD79-4547-B493-63974683946B}"/>
              </a:ext>
            </a:extLst>
          </p:cNvPr>
          <p:cNvPicPr>
            <a:picLocks noChangeAspect="1"/>
          </p:cNvPicPr>
          <p:nvPr/>
        </p:nvPicPr>
        <p:blipFill>
          <a:blip r:embed="rId2"/>
          <a:stretch>
            <a:fillRect/>
          </a:stretch>
        </p:blipFill>
        <p:spPr>
          <a:xfrm>
            <a:off x="4885253" y="1862747"/>
            <a:ext cx="4071547" cy="2337583"/>
          </a:xfrm>
          <a:prstGeom prst="rect">
            <a:avLst/>
          </a:prstGeom>
          <a:ln>
            <a:solidFill>
              <a:schemeClr val="accent6"/>
            </a:solidFill>
          </a:ln>
        </p:spPr>
      </p:pic>
      <p:sp>
        <p:nvSpPr>
          <p:cNvPr id="8" name="Text Placeholder 2">
            <a:extLst>
              <a:ext uri="{FF2B5EF4-FFF2-40B4-BE49-F238E27FC236}">
                <a16:creationId xmlns:a16="http://schemas.microsoft.com/office/drawing/2014/main" id="{DF10800F-2D32-47F2-85A9-C9C5854598DA}"/>
              </a:ext>
            </a:extLst>
          </p:cNvPr>
          <p:cNvSpPr txBox="1">
            <a:spLocks/>
          </p:cNvSpPr>
          <p:nvPr/>
        </p:nvSpPr>
        <p:spPr>
          <a:xfrm>
            <a:off x="360000" y="1862747"/>
            <a:ext cx="3750477" cy="3633927"/>
          </a:xfrm>
          <a:prstGeom prst="rect">
            <a:avLst/>
          </a:prstGeom>
          <a:solidFill>
            <a:srgbClr val="F2E9DB"/>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011546"/>
                </a:solidFill>
              </a:rPr>
              <a:t>On top of all the invoices, there is instruction from Nationwide at the Instructions From Customer field.</a:t>
            </a:r>
          </a:p>
          <a:p>
            <a:pPr>
              <a:spcAft>
                <a:spcPts val="0"/>
              </a:spcAft>
            </a:pPr>
            <a:endParaRPr lang="en-US" altLang="zh-CN" sz="1200" dirty="0">
              <a:solidFill>
                <a:srgbClr val="011546"/>
              </a:solidFill>
            </a:endParaRPr>
          </a:p>
          <a:p>
            <a:pPr>
              <a:spcAft>
                <a:spcPts val="0"/>
              </a:spcAft>
            </a:pPr>
            <a:r>
              <a:rPr lang="en-US" altLang="zh-CN" sz="1200" dirty="0">
                <a:solidFill>
                  <a:srgbClr val="011546"/>
                </a:solidFill>
              </a:rPr>
              <a:t>The Status explanations are as follows:</a:t>
            </a:r>
            <a:br>
              <a:rPr lang="en-US" altLang="zh-CN" sz="1200" dirty="0">
                <a:solidFill>
                  <a:srgbClr val="011546"/>
                </a:solidFill>
              </a:rPr>
            </a:br>
            <a:endParaRPr lang="en-US" altLang="zh-CN" sz="1200" dirty="0">
              <a:solidFill>
                <a:srgbClr val="011546"/>
              </a:solidFill>
            </a:endParaRPr>
          </a:p>
          <a:p>
            <a:pPr marL="268288" indent="-268288">
              <a:spcAft>
                <a:spcPts val="0"/>
              </a:spcAft>
              <a:buFontTx/>
              <a:buAutoNum type="arabicPeriod"/>
            </a:pPr>
            <a:r>
              <a:rPr lang="en-US" altLang="zh-CN" sz="1200" b="1" dirty="0">
                <a:solidFill>
                  <a:srgbClr val="011546"/>
                </a:solidFill>
              </a:rPr>
              <a:t>Approved: </a:t>
            </a:r>
            <a:r>
              <a:rPr lang="en-GB" altLang="zh-CN" sz="1200" dirty="0">
                <a:solidFill>
                  <a:srgbClr val="011546"/>
                </a:solidFill>
              </a:rPr>
              <a:t>The invoice/credit note has been accepted for payment by Nationwide.</a:t>
            </a:r>
          </a:p>
          <a:p>
            <a:pPr marL="268288" indent="-268288">
              <a:spcAft>
                <a:spcPts val="0"/>
              </a:spcAft>
              <a:buFontTx/>
              <a:buAutoNum type="arabicPeriod"/>
            </a:pPr>
            <a:endParaRPr lang="en-US" altLang="zh-CN" sz="1200" dirty="0">
              <a:solidFill>
                <a:srgbClr val="011546"/>
              </a:solidFill>
            </a:endParaRPr>
          </a:p>
          <a:p>
            <a:pPr marL="268288" indent="-268288">
              <a:spcAft>
                <a:spcPts val="0"/>
              </a:spcAft>
              <a:buFontTx/>
              <a:buAutoNum type="arabicPeriod"/>
            </a:pPr>
            <a:r>
              <a:rPr lang="en-US" altLang="zh-CN" sz="1200" b="1" dirty="0">
                <a:solidFill>
                  <a:srgbClr val="011546"/>
                </a:solidFill>
              </a:rPr>
              <a:t>Disputed: </a:t>
            </a:r>
            <a:r>
              <a:rPr lang="en-GB" altLang="zh-CN" sz="1200" dirty="0">
                <a:solidFill>
                  <a:srgbClr val="011546"/>
                </a:solidFill>
              </a:rPr>
              <a:t>The invoice/credit note has been disputed. </a:t>
            </a:r>
          </a:p>
          <a:p>
            <a:pPr marL="268288" indent="-268288">
              <a:spcAft>
                <a:spcPts val="0"/>
              </a:spcAft>
              <a:buFontTx/>
              <a:buAutoNum type="arabicPeriod"/>
            </a:pPr>
            <a:endParaRPr lang="en-US" altLang="zh-CN" sz="1200" b="1" dirty="0">
              <a:solidFill>
                <a:srgbClr val="011546"/>
              </a:solidFill>
            </a:endParaRPr>
          </a:p>
          <a:p>
            <a:pPr marL="268288" indent="-268288">
              <a:spcAft>
                <a:spcPts val="0"/>
              </a:spcAft>
              <a:buFontTx/>
              <a:buAutoNum type="arabicPeriod"/>
            </a:pPr>
            <a:r>
              <a:rPr lang="en-US" altLang="zh-CN" sz="1200" b="1" dirty="0">
                <a:solidFill>
                  <a:srgbClr val="011546"/>
                </a:solidFill>
              </a:rPr>
              <a:t>Draft: </a:t>
            </a:r>
            <a:r>
              <a:rPr lang="en-GB" altLang="zh-CN" sz="1200" dirty="0">
                <a:solidFill>
                  <a:srgbClr val="011546"/>
                </a:solidFill>
              </a:rPr>
              <a:t>The invoice/credit note has been created, but it hasn't been submitted to your customer yet.</a:t>
            </a:r>
          </a:p>
          <a:p>
            <a:pPr marL="268288" indent="-268288">
              <a:spcAft>
                <a:spcPts val="0"/>
              </a:spcAft>
              <a:buFontTx/>
              <a:buAutoNum type="arabicPeriod"/>
            </a:pPr>
            <a:endParaRPr lang="en-US" altLang="zh-CN" sz="1200" b="1" dirty="0">
              <a:solidFill>
                <a:srgbClr val="011546"/>
              </a:solidFill>
            </a:endParaRPr>
          </a:p>
          <a:p>
            <a:pPr marL="268288" indent="-268288">
              <a:spcAft>
                <a:spcPts val="0"/>
              </a:spcAft>
              <a:buFontTx/>
              <a:buAutoNum type="arabicPeriod"/>
            </a:pPr>
            <a:r>
              <a:rPr lang="en-US" altLang="zh-CN" sz="1200" b="1" dirty="0">
                <a:solidFill>
                  <a:srgbClr val="011546"/>
                </a:solidFill>
              </a:rPr>
              <a:t>Invalid: </a:t>
            </a:r>
            <a:r>
              <a:rPr lang="en-GB" altLang="zh-CN" sz="1200" dirty="0">
                <a:solidFill>
                  <a:srgbClr val="011546"/>
                </a:solidFill>
              </a:rPr>
              <a:t>Specific for compliant e-invoices for clearance countries, for example, Mexico. It indicates that a CFDI (Mexican legal invoice form) that you sent failed validation. Invoices with this status are visible only to you, not to your customer.</a:t>
            </a:r>
          </a:p>
        </p:txBody>
      </p:sp>
      <p:sp>
        <p:nvSpPr>
          <p:cNvPr id="5" name="Text Placeholder 2">
            <a:extLst>
              <a:ext uri="{FF2B5EF4-FFF2-40B4-BE49-F238E27FC236}">
                <a16:creationId xmlns:a16="http://schemas.microsoft.com/office/drawing/2014/main" id="{716DF9FA-6C5E-4C56-ACDA-9030B27ED097}"/>
              </a:ext>
            </a:extLst>
          </p:cNvPr>
          <p:cNvSpPr txBox="1">
            <a:spLocks/>
          </p:cNvSpPr>
          <p:nvPr/>
        </p:nvSpPr>
        <p:spPr>
          <a:xfrm>
            <a:off x="4885253" y="4325684"/>
            <a:ext cx="4258762" cy="2341980"/>
          </a:xfrm>
          <a:prstGeom prst="rect">
            <a:avLst/>
          </a:prstGeom>
          <a:solidFill>
            <a:srgbClr val="F2E9DB"/>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0"/>
              </a:spcAft>
              <a:buFont typeface="+mj-lt"/>
              <a:buAutoNum type="arabicPeriod" startAt="5"/>
            </a:pPr>
            <a:r>
              <a:rPr lang="en-US" altLang="zh-CN" sz="1100" b="1" dirty="0">
                <a:solidFill>
                  <a:srgbClr val="011546"/>
                </a:solidFill>
              </a:rPr>
              <a:t>Pending Approval: </a:t>
            </a:r>
            <a:r>
              <a:rPr lang="en-GB" altLang="zh-CN" sz="1100" dirty="0">
                <a:solidFill>
                  <a:srgbClr val="011546"/>
                </a:solidFill>
              </a:rPr>
              <a:t>The invoice/credit note is currently under review by your customer.</a:t>
            </a:r>
          </a:p>
          <a:p>
            <a:pPr marL="342900" indent="-342900">
              <a:spcAft>
                <a:spcPts val="0"/>
              </a:spcAft>
              <a:buFont typeface="+mj-lt"/>
              <a:buAutoNum type="arabicPeriod" startAt="5"/>
            </a:pPr>
            <a:endParaRPr lang="en-US" altLang="zh-CN" sz="1100" dirty="0">
              <a:solidFill>
                <a:srgbClr val="011546"/>
              </a:solidFill>
            </a:endParaRPr>
          </a:p>
          <a:p>
            <a:pPr marL="342900" indent="-342900">
              <a:spcAft>
                <a:spcPts val="0"/>
              </a:spcAft>
              <a:buFont typeface="+mj-lt"/>
              <a:buAutoNum type="arabicPeriod" startAt="5"/>
            </a:pPr>
            <a:r>
              <a:rPr lang="en-US" altLang="zh-CN" sz="1100" b="1" dirty="0">
                <a:solidFill>
                  <a:srgbClr val="011546"/>
                </a:solidFill>
              </a:rPr>
              <a:t>Processing: </a:t>
            </a:r>
            <a:r>
              <a:rPr lang="en-GB" altLang="zh-CN" sz="1100" dirty="0">
                <a:solidFill>
                  <a:srgbClr val="011546"/>
                </a:solidFill>
              </a:rPr>
              <a:t>The invoice/credit note is being processed by the Accounts Payable department and should be paid soon.</a:t>
            </a:r>
          </a:p>
          <a:p>
            <a:pPr marL="342900" indent="-342900">
              <a:spcAft>
                <a:spcPts val="0"/>
              </a:spcAft>
              <a:buFont typeface="+mj-lt"/>
              <a:buAutoNum type="arabicPeriod" startAt="5"/>
            </a:pPr>
            <a:endParaRPr lang="en-US" altLang="zh-CN" sz="1100" dirty="0">
              <a:solidFill>
                <a:srgbClr val="011546"/>
              </a:solidFill>
            </a:endParaRPr>
          </a:p>
          <a:p>
            <a:pPr marL="342900" indent="-342900">
              <a:spcAft>
                <a:spcPts val="0"/>
              </a:spcAft>
              <a:buFont typeface="+mj-lt"/>
              <a:buAutoNum type="arabicPeriod" startAt="5"/>
            </a:pPr>
            <a:r>
              <a:rPr lang="en-US" altLang="zh-CN" sz="1100" b="1" dirty="0">
                <a:solidFill>
                  <a:srgbClr val="011546"/>
                </a:solidFill>
              </a:rPr>
              <a:t>Voided: </a:t>
            </a:r>
            <a:r>
              <a:rPr lang="en-GB" altLang="zh-CN" sz="1100" dirty="0">
                <a:solidFill>
                  <a:srgbClr val="011546"/>
                </a:solidFill>
              </a:rPr>
              <a:t>There's something wrong with the invoice/credit note. Contact your customer to get the invoice/credit note back on track.</a:t>
            </a:r>
          </a:p>
          <a:p>
            <a:pPr marL="342900" indent="-342900">
              <a:spcAft>
                <a:spcPts val="0"/>
              </a:spcAft>
              <a:buFont typeface="+mj-lt"/>
              <a:buAutoNum type="arabicPeriod" startAt="5"/>
            </a:pPr>
            <a:endParaRPr lang="en-GB" altLang="zh-CN" sz="1100" dirty="0">
              <a:solidFill>
                <a:srgbClr val="011546"/>
              </a:solidFill>
            </a:endParaRPr>
          </a:p>
          <a:p>
            <a:pPr marL="342900" indent="-342900">
              <a:spcAft>
                <a:spcPts val="0"/>
              </a:spcAft>
              <a:buFont typeface="+mj-lt"/>
              <a:buAutoNum type="arabicPeriod" startAt="5"/>
            </a:pPr>
            <a:r>
              <a:rPr lang="en-GB" altLang="zh-CN" sz="1100" b="1" dirty="0">
                <a:solidFill>
                  <a:srgbClr val="011546"/>
                </a:solidFill>
              </a:rPr>
              <a:t>Abandoned: </a:t>
            </a:r>
            <a:r>
              <a:rPr lang="en-GB" altLang="zh-CN" sz="1100" dirty="0">
                <a:solidFill>
                  <a:srgbClr val="011546"/>
                </a:solidFill>
              </a:rPr>
              <a:t>The disputed invoice has been abandoned. Your customer can choose to notify you of this invoice status change and provide instructions. You can set notification preferences for abandoned invoices.</a:t>
            </a:r>
            <a:endParaRPr lang="en-US" altLang="zh-CN" sz="1100" dirty="0">
              <a:solidFill>
                <a:srgbClr val="011546"/>
              </a:solidFill>
            </a:endParaRPr>
          </a:p>
        </p:txBody>
      </p:sp>
      <p:sp>
        <p:nvSpPr>
          <p:cNvPr id="6" name="Rectangle 5">
            <a:extLst>
              <a:ext uri="{FF2B5EF4-FFF2-40B4-BE49-F238E27FC236}">
                <a16:creationId xmlns:a16="http://schemas.microsoft.com/office/drawing/2014/main" id="{4E27F45A-9082-4B3B-A6A7-4C69CACC0D67}"/>
              </a:ext>
            </a:extLst>
          </p:cNvPr>
          <p:cNvSpPr/>
          <p:nvPr/>
        </p:nvSpPr>
        <p:spPr>
          <a:xfrm>
            <a:off x="7504409" y="1312460"/>
            <a:ext cx="519065" cy="247388"/>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2594ACBE-186E-D5E3-6318-4FE896630FE9}"/>
              </a:ext>
            </a:extLst>
          </p:cNvPr>
          <p:cNvSpPr>
            <a:spLocks noGrp="1"/>
          </p:cNvSpPr>
          <p:nvPr>
            <p:ph type="title"/>
          </p:nvPr>
        </p:nvSpPr>
        <p:spPr/>
        <p:txBody>
          <a:bodyPr/>
          <a:lstStyle/>
          <a:p>
            <a:r>
              <a:rPr lang="en-GB" dirty="0"/>
              <a:t>Viewing Invoices and Credit Notes</a:t>
            </a:r>
          </a:p>
        </p:txBody>
      </p:sp>
      <p:sp>
        <p:nvSpPr>
          <p:cNvPr id="7" name="Text Placeholder 2">
            <a:extLst>
              <a:ext uri="{FF2B5EF4-FFF2-40B4-BE49-F238E27FC236}">
                <a16:creationId xmlns:a16="http://schemas.microsoft.com/office/drawing/2014/main" id="{41FB33E2-21A2-36D8-B281-DCA19F6BCFB3}"/>
              </a:ext>
            </a:extLst>
          </p:cNvPr>
          <p:cNvSpPr txBox="1">
            <a:spLocks/>
          </p:cNvSpPr>
          <p:nvPr/>
        </p:nvSpPr>
        <p:spPr>
          <a:xfrm>
            <a:off x="360000" y="950401"/>
            <a:ext cx="10945812" cy="796206"/>
          </a:xfrm>
          <a:prstGeom prst="rect">
            <a:avLst/>
          </a:prstGeom>
          <a:solidFill>
            <a:schemeClr val="tx2"/>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en-US" altLang="zh-CN" sz="1800" dirty="0">
                <a:solidFill>
                  <a:schemeClr val="bg1"/>
                </a:solidFill>
              </a:rPr>
              <a:t>You can see the status of an invoice &amp; credit note by clicking </a:t>
            </a:r>
            <a:r>
              <a:rPr lang="en-US" altLang="zh-CN" sz="1800" b="1" dirty="0">
                <a:solidFill>
                  <a:schemeClr val="bg1"/>
                </a:solidFill>
              </a:rPr>
              <a:t>Invoices </a:t>
            </a:r>
            <a:r>
              <a:rPr lang="en-US" altLang="zh-CN" sz="1800" dirty="0">
                <a:solidFill>
                  <a:schemeClr val="bg1"/>
                </a:solidFill>
              </a:rPr>
              <a:t>from the top menu bar and looking up the </a:t>
            </a:r>
            <a:r>
              <a:rPr lang="en-US" altLang="zh-CN" sz="1800" b="1" dirty="0">
                <a:solidFill>
                  <a:schemeClr val="bg1"/>
                </a:solidFill>
              </a:rPr>
              <a:t>Status</a:t>
            </a:r>
            <a:r>
              <a:rPr lang="en-US" altLang="zh-CN" sz="1800" dirty="0">
                <a:solidFill>
                  <a:schemeClr val="bg1"/>
                </a:solidFill>
              </a:rPr>
              <a:t> column. </a:t>
            </a:r>
          </a:p>
          <a:p>
            <a:endParaRPr lang="en-US" altLang="zh-CN" sz="1800" dirty="0">
              <a:solidFill>
                <a:schemeClr val="bg1"/>
              </a:solidFill>
            </a:endParaRPr>
          </a:p>
        </p:txBody>
      </p:sp>
    </p:spTree>
    <p:extLst>
      <p:ext uri="{BB962C8B-B14F-4D97-AF65-F5344CB8AC3E}">
        <p14:creationId xmlns:p14="http://schemas.microsoft.com/office/powerpoint/2010/main" val="1586986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F10800F-2D32-47F2-85A9-C9C5854598DA}"/>
              </a:ext>
            </a:extLst>
          </p:cNvPr>
          <p:cNvSpPr txBox="1">
            <a:spLocks/>
          </p:cNvSpPr>
          <p:nvPr/>
        </p:nvSpPr>
        <p:spPr>
          <a:xfrm>
            <a:off x="360000" y="950400"/>
            <a:ext cx="3750477" cy="1462263"/>
          </a:xfrm>
          <a:prstGeom prst="rect">
            <a:avLst/>
          </a:prstGeom>
          <a:solidFill>
            <a:srgbClr val="F2E9DB"/>
          </a:solidFill>
        </p:spPr>
        <p:txBody>
          <a:bodyPr vert="horz" lIns="180000" tIns="180000" rIns="180000" bIns="180000" rtlCol="0" anchor="t" anchorCtr="0">
            <a:noAutofit/>
          </a:bodyPr>
          <a:lstStyle>
            <a:defPPr>
              <a:defRPr lang="en-US"/>
            </a:defPPr>
            <a:lvl1pPr marL="0" algn="l" defTabSz="914400" rtl="0" eaLnBrk="1" latinLnBrk="0" hangingPunct="1">
              <a:lnSpc>
                <a:spcPct val="90000"/>
              </a:lnSpc>
              <a:spcBef>
                <a:spcPts val="0"/>
              </a:spcBef>
              <a:spcAft>
                <a:spcPts val="600"/>
              </a:spcAft>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50000"/>
              </a:lnSpc>
              <a:spcAft>
                <a:spcPts val="0"/>
              </a:spcAft>
              <a:buFontTx/>
              <a:buAutoNum type="arabicPeriod"/>
            </a:pPr>
            <a:r>
              <a:rPr lang="en-US" altLang="zh-CN" sz="1200" dirty="0">
                <a:solidFill>
                  <a:srgbClr val="011546"/>
                </a:solidFill>
                <a:latin typeface="Arial" panose="020B0604020202020204" pitchFamily="34" charset="0"/>
              </a:rPr>
              <a:t>Click and open an invoice.</a:t>
            </a:r>
          </a:p>
          <a:p>
            <a:pPr marL="228600" indent="-228600">
              <a:lnSpc>
                <a:spcPct val="150000"/>
              </a:lnSpc>
              <a:spcAft>
                <a:spcPts val="0"/>
              </a:spcAft>
              <a:buFontTx/>
              <a:buAutoNum type="arabicPeriod"/>
            </a:pPr>
            <a:r>
              <a:rPr lang="en-US" altLang="zh-CN" sz="1200" dirty="0">
                <a:solidFill>
                  <a:srgbClr val="011546"/>
                </a:solidFill>
                <a:latin typeface="Arial" panose="020B0604020202020204" pitchFamily="34" charset="0"/>
              </a:rPr>
              <a:t>Scroll down and expand the </a:t>
            </a:r>
            <a:r>
              <a:rPr lang="en-US" altLang="zh-CN" sz="1200" b="1" dirty="0">
                <a:solidFill>
                  <a:srgbClr val="011546"/>
                </a:solidFill>
                <a:latin typeface="Arial" panose="020B0604020202020204" pitchFamily="34" charset="0"/>
              </a:rPr>
              <a:t>Payments</a:t>
            </a:r>
            <a:r>
              <a:rPr lang="en-US" altLang="zh-CN" sz="1200" dirty="0">
                <a:solidFill>
                  <a:srgbClr val="011546"/>
                </a:solidFill>
                <a:latin typeface="Arial" panose="020B0604020202020204" pitchFamily="34" charset="0"/>
              </a:rPr>
              <a:t> section. You will see the payment information of that invoice.</a:t>
            </a:r>
          </a:p>
        </p:txBody>
      </p:sp>
      <p:pic>
        <p:nvPicPr>
          <p:cNvPr id="4" name="Picture 3">
            <a:extLst>
              <a:ext uri="{FF2B5EF4-FFF2-40B4-BE49-F238E27FC236}">
                <a16:creationId xmlns:a16="http://schemas.microsoft.com/office/drawing/2014/main" id="{AA72F9EB-1911-45F9-B749-1022824D464F}"/>
              </a:ext>
            </a:extLst>
          </p:cNvPr>
          <p:cNvPicPr>
            <a:picLocks noChangeAspect="1"/>
          </p:cNvPicPr>
          <p:nvPr/>
        </p:nvPicPr>
        <p:blipFill rotWithShape="1">
          <a:blip r:embed="rId2"/>
          <a:srcRect r="27150"/>
          <a:stretch/>
        </p:blipFill>
        <p:spPr>
          <a:xfrm>
            <a:off x="4383154" y="960685"/>
            <a:ext cx="6661456" cy="535169"/>
          </a:xfrm>
          <a:prstGeom prst="rect">
            <a:avLst/>
          </a:prstGeom>
          <a:ln>
            <a:solidFill>
              <a:schemeClr val="accent6"/>
            </a:solidFill>
          </a:ln>
        </p:spPr>
      </p:pic>
      <p:pic>
        <p:nvPicPr>
          <p:cNvPr id="7" name="Picture 6">
            <a:extLst>
              <a:ext uri="{FF2B5EF4-FFF2-40B4-BE49-F238E27FC236}">
                <a16:creationId xmlns:a16="http://schemas.microsoft.com/office/drawing/2014/main" id="{8BAE6222-E68A-4B8C-90C9-529DD3953420}"/>
              </a:ext>
            </a:extLst>
          </p:cNvPr>
          <p:cNvPicPr>
            <a:picLocks noChangeAspect="1"/>
          </p:cNvPicPr>
          <p:nvPr/>
        </p:nvPicPr>
        <p:blipFill rotWithShape="1">
          <a:blip r:embed="rId3"/>
          <a:srcRect l="23422" t="24801" r="25194" b="19267"/>
          <a:stretch/>
        </p:blipFill>
        <p:spPr>
          <a:xfrm>
            <a:off x="4420842" y="1690086"/>
            <a:ext cx="4199351" cy="2571264"/>
          </a:xfrm>
          <a:prstGeom prst="rect">
            <a:avLst/>
          </a:prstGeom>
          <a:ln>
            <a:solidFill>
              <a:schemeClr val="accent6"/>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1C3BD988-AC92-41CC-A114-1D6484D79294}"/>
              </a:ext>
            </a:extLst>
          </p:cNvPr>
          <p:cNvSpPr/>
          <p:nvPr/>
        </p:nvSpPr>
        <p:spPr>
          <a:xfrm>
            <a:off x="4675255" y="950400"/>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155EAA04-D533-7261-F43F-D0A67BFA3395}"/>
              </a:ext>
            </a:extLst>
          </p:cNvPr>
          <p:cNvSpPr>
            <a:spLocks noGrp="1"/>
          </p:cNvSpPr>
          <p:nvPr>
            <p:ph type="title"/>
          </p:nvPr>
        </p:nvSpPr>
        <p:spPr/>
        <p:txBody>
          <a:bodyPr/>
          <a:lstStyle/>
          <a:p>
            <a:r>
              <a:rPr lang="en-GB" dirty="0"/>
              <a:t>Viewing Invoices and Credit Notes</a:t>
            </a:r>
          </a:p>
        </p:txBody>
      </p:sp>
    </p:spTree>
    <p:extLst>
      <p:ext uri="{BB962C8B-B14F-4D97-AF65-F5344CB8AC3E}">
        <p14:creationId xmlns:p14="http://schemas.microsoft.com/office/powerpoint/2010/main" val="782829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A6AC44-08F2-4E83-8F45-FEB8236034A9}"/>
              </a:ext>
            </a:extLst>
          </p:cNvPr>
          <p:cNvSpPr/>
          <p:nvPr/>
        </p:nvSpPr>
        <p:spPr bwMode="auto">
          <a:xfrm>
            <a:off x="360000" y="950400"/>
            <a:ext cx="10957288" cy="808459"/>
          </a:xfrm>
          <a:prstGeom prst="rect">
            <a:avLst/>
          </a:prstGeom>
          <a:solidFill>
            <a:srgbClr val="011546"/>
          </a:solidFill>
          <a:ln>
            <a:noFill/>
          </a:ln>
        </p:spPr>
        <p:txBody>
          <a:bodyPr wrap="square" lIns="180000" tIns="72000" rIns="180000" bIns="180000">
            <a:spAutoFit/>
          </a:bodyPr>
          <a:lstStyle/>
          <a:p>
            <a:pPr defTabSz="685722">
              <a:spcBef>
                <a:spcPts val="900"/>
              </a:spcBef>
              <a:defRPr/>
            </a:pPr>
            <a:r>
              <a:rPr lang="en-US" dirty="0">
                <a:solidFill>
                  <a:schemeClr val="bg1"/>
                </a:solidFill>
              </a:rPr>
              <a:t>At the bottom of the invoice or credit note, there is </a:t>
            </a:r>
            <a:r>
              <a:rPr lang="en-US" b="1" dirty="0">
                <a:solidFill>
                  <a:schemeClr val="bg1"/>
                </a:solidFill>
              </a:rPr>
              <a:t>History</a:t>
            </a:r>
            <a:r>
              <a:rPr lang="en-US" dirty="0">
                <a:solidFill>
                  <a:schemeClr val="bg1"/>
                </a:solidFill>
              </a:rPr>
              <a:t>. Expand it and you can see all the historical activities of the invoice or the credit note.</a:t>
            </a:r>
          </a:p>
        </p:txBody>
      </p:sp>
      <p:pic>
        <p:nvPicPr>
          <p:cNvPr id="3" name="Picture 2">
            <a:extLst>
              <a:ext uri="{FF2B5EF4-FFF2-40B4-BE49-F238E27FC236}">
                <a16:creationId xmlns:a16="http://schemas.microsoft.com/office/drawing/2014/main" id="{6AA22079-34D2-4F5D-8D9C-1BDCB8445AC9}"/>
              </a:ext>
            </a:extLst>
          </p:cNvPr>
          <p:cNvPicPr>
            <a:picLocks noChangeAspect="1"/>
          </p:cNvPicPr>
          <p:nvPr/>
        </p:nvPicPr>
        <p:blipFill>
          <a:blip r:embed="rId2"/>
          <a:stretch>
            <a:fillRect/>
          </a:stretch>
        </p:blipFill>
        <p:spPr>
          <a:xfrm>
            <a:off x="371475" y="2033476"/>
            <a:ext cx="6661456" cy="1696015"/>
          </a:xfrm>
          <a:prstGeom prst="rect">
            <a:avLst/>
          </a:prstGeom>
          <a:ln>
            <a:solidFill>
              <a:schemeClr val="accent6"/>
            </a:solidFill>
          </a:ln>
        </p:spPr>
      </p:pic>
      <p:sp>
        <p:nvSpPr>
          <p:cNvPr id="4" name="Title 3">
            <a:extLst>
              <a:ext uri="{FF2B5EF4-FFF2-40B4-BE49-F238E27FC236}">
                <a16:creationId xmlns:a16="http://schemas.microsoft.com/office/drawing/2014/main" id="{588C4A7A-4825-25A9-8D44-A9372E7213E6}"/>
              </a:ext>
            </a:extLst>
          </p:cNvPr>
          <p:cNvSpPr>
            <a:spLocks noGrp="1"/>
          </p:cNvSpPr>
          <p:nvPr>
            <p:ph type="title"/>
          </p:nvPr>
        </p:nvSpPr>
        <p:spPr/>
        <p:txBody>
          <a:bodyPr/>
          <a:lstStyle/>
          <a:p>
            <a:r>
              <a:rPr lang="en-GB" dirty="0"/>
              <a:t>Viewing Invoices and Credit Notes</a:t>
            </a:r>
          </a:p>
        </p:txBody>
      </p:sp>
    </p:spTree>
    <p:extLst>
      <p:ext uri="{BB962C8B-B14F-4D97-AF65-F5344CB8AC3E}">
        <p14:creationId xmlns:p14="http://schemas.microsoft.com/office/powerpoint/2010/main" val="3218524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2B1-6632-9049-8A8E-56A7481ECA15}"/>
              </a:ext>
            </a:extLst>
          </p:cNvPr>
          <p:cNvSpPr>
            <a:spLocks noGrp="1"/>
          </p:cNvSpPr>
          <p:nvPr>
            <p:ph type="ctrTitle"/>
          </p:nvPr>
        </p:nvSpPr>
        <p:spPr/>
        <p:txBody>
          <a:bodyPr/>
          <a:lstStyle/>
          <a:p>
            <a:r>
              <a:rPr lang="en-GB" dirty="0"/>
              <a:t>Tax Guidance</a:t>
            </a:r>
            <a:endParaRPr lang="en-US" dirty="0"/>
          </a:p>
        </p:txBody>
      </p:sp>
      <p:sp>
        <p:nvSpPr>
          <p:cNvPr id="16" name="Footer Placeholder 15">
            <a:extLst>
              <a:ext uri="{FF2B5EF4-FFF2-40B4-BE49-F238E27FC236}">
                <a16:creationId xmlns:a16="http://schemas.microsoft.com/office/drawing/2014/main" id="{01698152-A17E-3D1A-EAEB-A189F75CBC99}"/>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17" name="Slide Number Placeholder 16">
            <a:extLst>
              <a:ext uri="{FF2B5EF4-FFF2-40B4-BE49-F238E27FC236}">
                <a16:creationId xmlns:a16="http://schemas.microsoft.com/office/drawing/2014/main" id="{55EEF3D5-EF3B-E421-CFE1-C31AF6CB07AF}"/>
              </a:ext>
            </a:extLst>
          </p:cNvPr>
          <p:cNvSpPr>
            <a:spLocks noGrp="1"/>
          </p:cNvSpPr>
          <p:nvPr>
            <p:ph type="sldNum" sz="quarter" idx="12"/>
          </p:nvPr>
        </p:nvSpPr>
        <p:spPr/>
        <p:txBody>
          <a:bodyPr/>
          <a:lstStyle/>
          <a:p>
            <a:fld id="{17BD8530-3730-5D40-B6D8-A37C988F2FCD}" type="slidenum">
              <a:rPr lang="en-US" smtClean="0"/>
              <a:t>36</a:t>
            </a:fld>
            <a:endParaRPr lang="en-US" dirty="0"/>
          </a:p>
        </p:txBody>
      </p:sp>
    </p:spTree>
    <p:extLst>
      <p:ext uri="{BB962C8B-B14F-4D97-AF65-F5344CB8AC3E}">
        <p14:creationId xmlns:p14="http://schemas.microsoft.com/office/powerpoint/2010/main" val="321938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EADB7A-69FC-4031-B633-6045FBD36314}"/>
              </a:ext>
            </a:extLst>
          </p:cNvPr>
          <p:cNvSpPr/>
          <p:nvPr/>
        </p:nvSpPr>
        <p:spPr>
          <a:xfrm>
            <a:off x="371474" y="1033588"/>
            <a:ext cx="9920841" cy="4031873"/>
          </a:xfrm>
          <a:prstGeom prst="rect">
            <a:avLst/>
          </a:prstGeom>
        </p:spPr>
        <p:txBody>
          <a:bodyPr wrap="square">
            <a:spAutoFit/>
          </a:bodyPr>
          <a:lstStyle/>
          <a:p>
            <a:pPr marL="342900" indent="-342900">
              <a:buAutoNum type="arabicPeriod"/>
            </a:pPr>
            <a:r>
              <a:rPr lang="en-GB" sz="1600" dirty="0"/>
              <a:t>You should ensure that the correct VAT is charged on your invoice. The VAT rates that are available to choose in CSP when you create invoices are driven by your invoicing country.  </a:t>
            </a:r>
          </a:p>
          <a:p>
            <a:pPr marL="342900" indent="-342900">
              <a:buAutoNum type="arabicPeriod"/>
            </a:pPr>
            <a:r>
              <a:rPr lang="en-GB" sz="1600" dirty="0"/>
              <a:t>Please ensure that there is only one applicable VAT rate per invoice line, for example, 20% or 5%. Where you are supplying items where different VAT rates are applicable, please split these onto multiple invoice lines. </a:t>
            </a:r>
          </a:p>
          <a:p>
            <a:pPr marL="342900" indent="-342900">
              <a:buAutoNum type="arabicPeriod"/>
            </a:pPr>
            <a:r>
              <a:rPr lang="en-GB" sz="1600"/>
              <a:t>Please </a:t>
            </a:r>
            <a:r>
              <a:rPr lang="en-GB" sz="1600" dirty="0"/>
              <a:t>note that there are 3 different “Zero” tax treatments in Coupa and each have different meanings. Please see below compliance requirements for them on invoices. </a:t>
            </a:r>
          </a:p>
          <a:p>
            <a:pPr marL="571500" lvl="1" indent="-342900">
              <a:buFont typeface="+mj-lt"/>
              <a:buAutoNum type="arabicParenR"/>
            </a:pPr>
            <a:r>
              <a:rPr lang="en-GB" sz="1600" u="sng" dirty="0"/>
              <a:t>Zero rated transactions: </a:t>
            </a:r>
            <a:r>
              <a:rPr lang="en-GB" sz="1600" dirty="0"/>
              <a:t>These are transactions which are subject to VAT, but the VAT rate is 0%.  Please note that Coupa will require you to add a “relevant reference or any indication” to show why these goods are zero rated (e.g. VAT zero-rate: International freight). </a:t>
            </a:r>
          </a:p>
          <a:p>
            <a:pPr marL="571500" lvl="1" indent="-342900">
              <a:buFont typeface="+mj-lt"/>
              <a:buAutoNum type="arabicParenR"/>
            </a:pPr>
            <a:r>
              <a:rPr lang="en-GB" sz="1600" u="sng" dirty="0"/>
              <a:t>Exempt transactions: </a:t>
            </a:r>
            <a:r>
              <a:rPr lang="en-GB" sz="1600" dirty="0"/>
              <a:t>These are transactions that are exempt from VAT. Please note that Coupa will require you to add a “relevant reference or any indication” to show why these goods are Exempt (e.g. VAT Exempt: Insurance). </a:t>
            </a:r>
          </a:p>
          <a:p>
            <a:pPr marL="571500" lvl="1" indent="-342900">
              <a:buFont typeface="+mj-lt"/>
              <a:buAutoNum type="arabicParenR"/>
            </a:pPr>
            <a:r>
              <a:rPr lang="en-GB" sz="1600" u="sng" dirty="0"/>
              <a:t>Self-accounted VAT (reverse charge): </a:t>
            </a:r>
            <a:r>
              <a:rPr lang="en-GB" sz="1600" dirty="0"/>
              <a:t>These are transactions where the customer (NBS) is liable to self-account for any due tax. This typically relates to exported services but may apply to specific types of goods supplied in the UK. Please add the reference “Reverse Charge or locally required text” to indicate that the reverse charge is applicable. </a:t>
            </a:r>
            <a:endParaRPr lang="en-GB" sz="1600" dirty="0">
              <a:solidFill>
                <a:srgbClr val="D0006F"/>
              </a:solidFill>
            </a:endParaRPr>
          </a:p>
          <a:p>
            <a:endParaRPr lang="en-GB" sz="1600" b="1" dirty="0"/>
          </a:p>
        </p:txBody>
      </p:sp>
      <p:sp>
        <p:nvSpPr>
          <p:cNvPr id="4" name="Title 3">
            <a:extLst>
              <a:ext uri="{FF2B5EF4-FFF2-40B4-BE49-F238E27FC236}">
                <a16:creationId xmlns:a16="http://schemas.microsoft.com/office/drawing/2014/main" id="{880F07AF-5E12-A163-3E5E-D7FF2D40AF8E}"/>
              </a:ext>
            </a:extLst>
          </p:cNvPr>
          <p:cNvSpPr>
            <a:spLocks noGrp="1"/>
          </p:cNvSpPr>
          <p:nvPr>
            <p:ph type="title"/>
          </p:nvPr>
        </p:nvSpPr>
        <p:spPr/>
        <p:txBody>
          <a:bodyPr/>
          <a:lstStyle/>
          <a:p>
            <a:r>
              <a:rPr lang="en-GB" dirty="0"/>
              <a:t>Tax Guidance</a:t>
            </a:r>
          </a:p>
        </p:txBody>
      </p:sp>
    </p:spTree>
    <p:extLst>
      <p:ext uri="{BB962C8B-B14F-4D97-AF65-F5344CB8AC3E}">
        <p14:creationId xmlns:p14="http://schemas.microsoft.com/office/powerpoint/2010/main" val="3423842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0117E-4171-C8CA-68F4-7555011D8CE7}"/>
              </a:ext>
            </a:extLst>
          </p:cNvPr>
          <p:cNvSpPr>
            <a:spLocks noGrp="1"/>
          </p:cNvSpPr>
          <p:nvPr>
            <p:ph type="title" idx="4294967295"/>
          </p:nvPr>
        </p:nvSpPr>
        <p:spPr/>
        <p:txBody>
          <a:bodyPr/>
          <a:lstStyle/>
          <a:p>
            <a:r>
              <a:rPr lang="en-GB" dirty="0"/>
              <a:t>Close slide dark blue</a:t>
            </a:r>
          </a:p>
        </p:txBody>
      </p:sp>
    </p:spTree>
    <p:extLst>
      <p:ext uri="{BB962C8B-B14F-4D97-AF65-F5344CB8AC3E}">
        <p14:creationId xmlns:p14="http://schemas.microsoft.com/office/powerpoint/2010/main" val="52394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5D562D-20A5-E595-97A2-331B064B5748}"/>
              </a:ext>
            </a:extLst>
          </p:cNvPr>
          <p:cNvPicPr>
            <a:picLocks noChangeAspect="1"/>
          </p:cNvPicPr>
          <p:nvPr/>
        </p:nvPicPr>
        <p:blipFill rotWithShape="1">
          <a:blip r:embed="rId2"/>
          <a:srcRect t="9307" r="58624" b="62640"/>
          <a:stretch/>
        </p:blipFill>
        <p:spPr>
          <a:xfrm>
            <a:off x="414620" y="2636239"/>
            <a:ext cx="8314759" cy="1585521"/>
          </a:xfrm>
          <a:prstGeom prst="rect">
            <a:avLst/>
          </a:prstGeom>
          <a:ln>
            <a:solidFill>
              <a:schemeClr val="accent6"/>
            </a:solidFill>
          </a:ln>
        </p:spPr>
      </p:pic>
      <p:sp>
        <p:nvSpPr>
          <p:cNvPr id="2" name="Title 1">
            <a:extLst>
              <a:ext uri="{FF2B5EF4-FFF2-40B4-BE49-F238E27FC236}">
                <a16:creationId xmlns:a16="http://schemas.microsoft.com/office/drawing/2014/main" id="{1C048D74-06E4-488B-6AC2-EE2E43962894}"/>
              </a:ext>
            </a:extLst>
          </p:cNvPr>
          <p:cNvSpPr>
            <a:spLocks noGrp="1"/>
          </p:cNvSpPr>
          <p:nvPr>
            <p:ph type="title"/>
          </p:nvPr>
        </p:nvSpPr>
        <p:spPr/>
        <p:txBody>
          <a:bodyPr/>
          <a:lstStyle/>
          <a:p>
            <a:r>
              <a:rPr lang="en-GB" dirty="0"/>
              <a:t>Viewing a Purchase Order</a:t>
            </a:r>
          </a:p>
        </p:txBody>
      </p:sp>
      <p:sp>
        <p:nvSpPr>
          <p:cNvPr id="3" name="Footer Placeholder 2">
            <a:extLst>
              <a:ext uri="{FF2B5EF4-FFF2-40B4-BE49-F238E27FC236}">
                <a16:creationId xmlns:a16="http://schemas.microsoft.com/office/drawing/2014/main" id="{E2DC85D5-EF47-1001-DC13-CB40E6FE5ACA}"/>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4" name="Slide Number Placeholder 3">
            <a:extLst>
              <a:ext uri="{FF2B5EF4-FFF2-40B4-BE49-F238E27FC236}">
                <a16:creationId xmlns:a16="http://schemas.microsoft.com/office/drawing/2014/main" id="{FB4D7405-A88C-3188-817E-6ABBD7D7B5A1}"/>
              </a:ext>
            </a:extLst>
          </p:cNvPr>
          <p:cNvSpPr>
            <a:spLocks noGrp="1"/>
          </p:cNvSpPr>
          <p:nvPr>
            <p:ph type="sldNum" sz="quarter" idx="12"/>
          </p:nvPr>
        </p:nvSpPr>
        <p:spPr/>
        <p:txBody>
          <a:bodyPr/>
          <a:lstStyle/>
          <a:p>
            <a:fld id="{17BD8530-3730-5D40-B6D8-A37C988F2FCD}" type="slidenum">
              <a:rPr lang="en-US" smtClean="0"/>
              <a:t>4</a:t>
            </a:fld>
            <a:endParaRPr lang="en-US"/>
          </a:p>
        </p:txBody>
      </p:sp>
      <p:sp>
        <p:nvSpPr>
          <p:cNvPr id="10" name="Text Placeholder 2">
            <a:extLst>
              <a:ext uri="{FF2B5EF4-FFF2-40B4-BE49-F238E27FC236}">
                <a16:creationId xmlns:a16="http://schemas.microsoft.com/office/drawing/2014/main" id="{331370B5-B930-A394-6907-B14AE4FAFE5C}"/>
              </a:ext>
            </a:extLst>
          </p:cNvPr>
          <p:cNvSpPr txBox="1">
            <a:spLocks/>
          </p:cNvSpPr>
          <p:nvPr/>
        </p:nvSpPr>
        <p:spPr>
          <a:xfrm>
            <a:off x="360978" y="950400"/>
            <a:ext cx="11461134" cy="738460"/>
          </a:xfrm>
          <a:prstGeom prst="rect">
            <a:avLst/>
          </a:prstGeom>
          <a:solidFill>
            <a:schemeClr val="tx2"/>
          </a:solidFill>
        </p:spPr>
        <p:txBody>
          <a:bodyPr vert="horz" lIns="180000" tIns="180000" rIns="180000" bIns="180000" rtlCol="0" anchor="ctr">
            <a:noAutofit/>
          </a:bodyPr>
          <a:lstStyle>
            <a:defPPr>
              <a:defRPr lang="en-US"/>
            </a:defPPr>
            <a:lvl1pPr marL="266700" indent="-266700">
              <a:lnSpc>
                <a:spcPct val="90000"/>
              </a:lnSpc>
              <a:spcBef>
                <a:spcPts val="0"/>
              </a:spcBef>
              <a:spcAft>
                <a:spcPts val="0"/>
              </a:spcAft>
              <a:defRPr sz="1600">
                <a:solidFill>
                  <a:schemeClr val="bg1"/>
                </a:solidFill>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defTabSz="685722">
              <a:spcBef>
                <a:spcPts val="900"/>
              </a:spcBef>
              <a:defRPr/>
            </a:pPr>
            <a:r>
              <a:rPr lang="en-US" sz="1800" dirty="0"/>
              <a:t>When Nationwide issues a Purchase Order (PO), you will receive a N</a:t>
            </a:r>
            <a:r>
              <a:rPr lang="en-US" sz="1800" b="1" dirty="0"/>
              <a:t>otification </a:t>
            </a:r>
            <a:r>
              <a:rPr lang="en-US" sz="1800" dirty="0"/>
              <a:t>in the CSP. You will be able to view the purchase order directly in the CSP under the </a:t>
            </a:r>
            <a:r>
              <a:rPr lang="en-US" sz="1800" b="1" dirty="0"/>
              <a:t>Orders</a:t>
            </a:r>
            <a:r>
              <a:rPr lang="en-US" sz="1800" dirty="0"/>
              <a:t> section.</a:t>
            </a:r>
          </a:p>
        </p:txBody>
      </p:sp>
      <p:sp>
        <p:nvSpPr>
          <p:cNvPr id="12" name="Rectangle 11">
            <a:extLst>
              <a:ext uri="{FF2B5EF4-FFF2-40B4-BE49-F238E27FC236}">
                <a16:creationId xmlns:a16="http://schemas.microsoft.com/office/drawing/2014/main" id="{B79C561B-BC8A-805D-DE1E-A68332AEC2B1}"/>
              </a:ext>
            </a:extLst>
          </p:cNvPr>
          <p:cNvSpPr/>
          <p:nvPr/>
        </p:nvSpPr>
        <p:spPr>
          <a:xfrm>
            <a:off x="6796485" y="3595155"/>
            <a:ext cx="1769916" cy="361426"/>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265CB8C-447C-C1F0-0465-91BCEC43356E}"/>
              </a:ext>
            </a:extLst>
          </p:cNvPr>
          <p:cNvSpPr/>
          <p:nvPr/>
        </p:nvSpPr>
        <p:spPr>
          <a:xfrm>
            <a:off x="3188735" y="2963373"/>
            <a:ext cx="417590" cy="243331"/>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824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AEC-8A59-2895-0539-1EAA213A2D84}"/>
              </a:ext>
            </a:extLst>
          </p:cNvPr>
          <p:cNvSpPr>
            <a:spLocks noGrp="1"/>
          </p:cNvSpPr>
          <p:nvPr>
            <p:ph type="title"/>
          </p:nvPr>
        </p:nvSpPr>
        <p:spPr/>
        <p:txBody>
          <a:bodyPr/>
          <a:lstStyle/>
          <a:p>
            <a:r>
              <a:rPr lang="en-GB" dirty="0"/>
              <a:t>Viewing a Purchase Order</a:t>
            </a:r>
          </a:p>
        </p:txBody>
      </p:sp>
      <p:sp>
        <p:nvSpPr>
          <p:cNvPr id="3" name="Footer Placeholder 2">
            <a:extLst>
              <a:ext uri="{FF2B5EF4-FFF2-40B4-BE49-F238E27FC236}">
                <a16:creationId xmlns:a16="http://schemas.microsoft.com/office/drawing/2014/main" id="{21220984-2F88-53A6-B0EB-CCDBAD195955}"/>
              </a:ext>
            </a:extLst>
          </p:cNvPr>
          <p:cNvSpPr>
            <a:spLocks noGrp="1"/>
          </p:cNvSpPr>
          <p:nvPr>
            <p:ph type="ftr" sz="quarter" idx="11"/>
          </p:nvPr>
        </p:nvSpPr>
        <p:spPr/>
        <p:txBody>
          <a:bodyPr/>
          <a:lstStyle/>
          <a:p>
            <a:r>
              <a:rPr lang="en-GB"/>
              <a:t>Coupa Supplier Portal (CSP) Training | Purchase Orders, Invoices &amp; Credit Notes | 09/10/2023</a:t>
            </a:r>
            <a:endParaRPr lang="en-US" dirty="0"/>
          </a:p>
        </p:txBody>
      </p:sp>
      <p:sp>
        <p:nvSpPr>
          <p:cNvPr id="4" name="Slide Number Placeholder 3">
            <a:extLst>
              <a:ext uri="{FF2B5EF4-FFF2-40B4-BE49-F238E27FC236}">
                <a16:creationId xmlns:a16="http://schemas.microsoft.com/office/drawing/2014/main" id="{1A131937-5885-81B7-0426-AD6D87845C58}"/>
              </a:ext>
            </a:extLst>
          </p:cNvPr>
          <p:cNvSpPr>
            <a:spLocks noGrp="1"/>
          </p:cNvSpPr>
          <p:nvPr>
            <p:ph type="sldNum" sz="quarter" idx="12"/>
          </p:nvPr>
        </p:nvSpPr>
        <p:spPr/>
        <p:txBody>
          <a:bodyPr/>
          <a:lstStyle/>
          <a:p>
            <a:fld id="{17BD8530-3730-5D40-B6D8-A37C988F2FCD}" type="slidenum">
              <a:rPr lang="en-US" smtClean="0"/>
              <a:t>5</a:t>
            </a:fld>
            <a:endParaRPr lang="en-US"/>
          </a:p>
        </p:txBody>
      </p:sp>
      <p:pic>
        <p:nvPicPr>
          <p:cNvPr id="5" name="Picture 4">
            <a:extLst>
              <a:ext uri="{FF2B5EF4-FFF2-40B4-BE49-F238E27FC236}">
                <a16:creationId xmlns:a16="http://schemas.microsoft.com/office/drawing/2014/main" id="{92486EBB-4ED4-8D1F-CE65-CB4FC311180B}"/>
              </a:ext>
            </a:extLst>
          </p:cNvPr>
          <p:cNvPicPr>
            <a:picLocks noChangeAspect="1"/>
          </p:cNvPicPr>
          <p:nvPr/>
        </p:nvPicPr>
        <p:blipFill>
          <a:blip r:embed="rId2"/>
          <a:stretch>
            <a:fillRect/>
          </a:stretch>
        </p:blipFill>
        <p:spPr>
          <a:xfrm>
            <a:off x="457453" y="2662232"/>
            <a:ext cx="8262652" cy="213332"/>
          </a:xfrm>
          <a:prstGeom prst="rect">
            <a:avLst/>
          </a:prstGeom>
          <a:ln>
            <a:solidFill>
              <a:schemeClr val="accent6"/>
            </a:solidFill>
          </a:ln>
        </p:spPr>
      </p:pic>
      <p:sp>
        <p:nvSpPr>
          <p:cNvPr id="7" name="Rectangle 6">
            <a:extLst>
              <a:ext uri="{FF2B5EF4-FFF2-40B4-BE49-F238E27FC236}">
                <a16:creationId xmlns:a16="http://schemas.microsoft.com/office/drawing/2014/main" id="{EE07EFA9-C131-28FB-74F7-24D0613EA9A9}"/>
              </a:ext>
            </a:extLst>
          </p:cNvPr>
          <p:cNvSpPr/>
          <p:nvPr/>
        </p:nvSpPr>
        <p:spPr bwMode="auto">
          <a:xfrm>
            <a:off x="457453" y="951427"/>
            <a:ext cx="10859835" cy="1021212"/>
          </a:xfrm>
          <a:prstGeom prst="rect">
            <a:avLst/>
          </a:prstGeom>
          <a:solidFill>
            <a:srgbClr val="011546"/>
          </a:solidFill>
          <a:ln>
            <a:noFill/>
          </a:ln>
        </p:spPr>
        <p:txBody>
          <a:bodyPr wrap="square" lIns="180000" tIns="72000" rIns="180000" bIns="72000">
            <a:noAutofit/>
          </a:bodyPr>
          <a:lstStyle/>
          <a:p>
            <a:pPr defTabSz="685722">
              <a:spcBef>
                <a:spcPts val="900"/>
              </a:spcBef>
              <a:defRPr/>
            </a:pPr>
            <a:r>
              <a:rPr lang="en-US" dirty="0">
                <a:solidFill>
                  <a:schemeClr val="bg1"/>
                </a:solidFill>
              </a:rPr>
              <a:t>If you enable email notification for POs, you will receive an </a:t>
            </a:r>
            <a:r>
              <a:rPr lang="en-US" b="1" dirty="0">
                <a:solidFill>
                  <a:schemeClr val="bg1"/>
                </a:solidFill>
              </a:rPr>
              <a:t>email notification </a:t>
            </a:r>
            <a:r>
              <a:rPr lang="en-US" dirty="0">
                <a:solidFill>
                  <a:schemeClr val="bg1"/>
                </a:solidFill>
              </a:rPr>
              <a:t>for the new PO.</a:t>
            </a:r>
            <a:br>
              <a:rPr lang="en-US" b="1" dirty="0">
                <a:solidFill>
                  <a:schemeClr val="bg1"/>
                </a:solidFill>
              </a:rPr>
            </a:br>
            <a:br>
              <a:rPr lang="en-US" b="1" dirty="0">
                <a:solidFill>
                  <a:schemeClr val="bg1"/>
                </a:solidFill>
              </a:rPr>
            </a:br>
            <a:r>
              <a:rPr lang="en-US" dirty="0">
                <a:solidFill>
                  <a:schemeClr val="bg1"/>
                </a:solidFill>
              </a:rPr>
              <a:t>Open the email and click </a:t>
            </a:r>
            <a:r>
              <a:rPr lang="en-US" b="1" dirty="0">
                <a:solidFill>
                  <a:schemeClr val="bg1"/>
                </a:solidFill>
              </a:rPr>
              <a:t>View Order. </a:t>
            </a:r>
            <a:r>
              <a:rPr lang="en-US" dirty="0">
                <a:solidFill>
                  <a:schemeClr val="bg1"/>
                </a:solidFill>
              </a:rPr>
              <a:t>This</a:t>
            </a:r>
            <a:r>
              <a:rPr lang="en-US" b="1" dirty="0">
                <a:solidFill>
                  <a:schemeClr val="bg1"/>
                </a:solidFill>
              </a:rPr>
              <a:t> </a:t>
            </a:r>
            <a:r>
              <a:rPr lang="en-US" dirty="0">
                <a:solidFill>
                  <a:schemeClr val="bg1"/>
                </a:solidFill>
              </a:rPr>
              <a:t>will open the CSP - where you can view the PO.  </a:t>
            </a:r>
          </a:p>
        </p:txBody>
      </p:sp>
      <p:grpSp>
        <p:nvGrpSpPr>
          <p:cNvPr id="12" name="Group 11">
            <a:extLst>
              <a:ext uri="{FF2B5EF4-FFF2-40B4-BE49-F238E27FC236}">
                <a16:creationId xmlns:a16="http://schemas.microsoft.com/office/drawing/2014/main" id="{2160EBE1-6FB6-E395-ACC8-A4197178DEA4}"/>
              </a:ext>
            </a:extLst>
          </p:cNvPr>
          <p:cNvGrpSpPr/>
          <p:nvPr/>
        </p:nvGrpSpPr>
        <p:grpSpPr>
          <a:xfrm>
            <a:off x="457453" y="3126716"/>
            <a:ext cx="3767374" cy="2779858"/>
            <a:chOff x="457453" y="3126716"/>
            <a:chExt cx="3767374" cy="2779858"/>
          </a:xfrm>
        </p:grpSpPr>
        <p:pic>
          <p:nvPicPr>
            <p:cNvPr id="6" name="Picture 5">
              <a:extLst>
                <a:ext uri="{FF2B5EF4-FFF2-40B4-BE49-F238E27FC236}">
                  <a16:creationId xmlns:a16="http://schemas.microsoft.com/office/drawing/2014/main" id="{3C8F96D5-BC60-D776-1556-26C5168196C7}"/>
                </a:ext>
              </a:extLst>
            </p:cNvPr>
            <p:cNvPicPr>
              <a:picLocks noChangeAspect="1"/>
            </p:cNvPicPr>
            <p:nvPr/>
          </p:nvPicPr>
          <p:blipFill>
            <a:blip r:embed="rId3"/>
            <a:stretch>
              <a:fillRect/>
            </a:stretch>
          </p:blipFill>
          <p:spPr>
            <a:xfrm>
              <a:off x="457453" y="3126716"/>
              <a:ext cx="3767374" cy="2779858"/>
            </a:xfrm>
            <a:prstGeom prst="rect">
              <a:avLst/>
            </a:prstGeom>
            <a:ln>
              <a:solidFill>
                <a:schemeClr val="accent6"/>
              </a:solidFill>
            </a:ln>
          </p:spPr>
        </p:pic>
        <p:sp>
          <p:nvSpPr>
            <p:cNvPr id="11" name="Rectangle 10">
              <a:extLst>
                <a:ext uri="{FF2B5EF4-FFF2-40B4-BE49-F238E27FC236}">
                  <a16:creationId xmlns:a16="http://schemas.microsoft.com/office/drawing/2014/main" id="{47862727-1DD7-CA8F-AF8E-FB7FF808A4B8}"/>
                </a:ext>
              </a:extLst>
            </p:cNvPr>
            <p:cNvSpPr/>
            <p:nvPr/>
          </p:nvSpPr>
          <p:spPr>
            <a:xfrm>
              <a:off x="533400" y="3688080"/>
              <a:ext cx="3048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DF4C3372-E8D0-5A43-1775-E0960ACEA0C9}"/>
              </a:ext>
            </a:extLst>
          </p:cNvPr>
          <p:cNvSpPr/>
          <p:nvPr/>
        </p:nvSpPr>
        <p:spPr>
          <a:xfrm>
            <a:off x="2133600" y="5541907"/>
            <a:ext cx="744995"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878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A71D2-B974-44B4-8C32-1C11EF1CD1B3}"/>
              </a:ext>
            </a:extLst>
          </p:cNvPr>
          <p:cNvPicPr>
            <a:picLocks noChangeAspect="1"/>
          </p:cNvPicPr>
          <p:nvPr/>
        </p:nvPicPr>
        <p:blipFill>
          <a:blip r:embed="rId2"/>
          <a:stretch>
            <a:fillRect/>
          </a:stretch>
        </p:blipFill>
        <p:spPr>
          <a:xfrm>
            <a:off x="3469007" y="1746509"/>
            <a:ext cx="6779403" cy="2322054"/>
          </a:xfrm>
          <a:prstGeom prst="rect">
            <a:avLst/>
          </a:prstGeom>
          <a:ln>
            <a:solidFill>
              <a:schemeClr val="accent6"/>
            </a:solidFill>
          </a:ln>
        </p:spPr>
      </p:pic>
      <p:sp>
        <p:nvSpPr>
          <p:cNvPr id="4" name="Rectangle 3">
            <a:extLst>
              <a:ext uri="{FF2B5EF4-FFF2-40B4-BE49-F238E27FC236}">
                <a16:creationId xmlns:a16="http://schemas.microsoft.com/office/drawing/2014/main" id="{7C4907D5-76E1-4389-B781-CD8C157B7728}"/>
              </a:ext>
            </a:extLst>
          </p:cNvPr>
          <p:cNvSpPr/>
          <p:nvPr/>
        </p:nvSpPr>
        <p:spPr>
          <a:xfrm>
            <a:off x="360000" y="1746509"/>
            <a:ext cx="3014988" cy="4882156"/>
          </a:xfrm>
          <a:prstGeom prst="rect">
            <a:avLst/>
          </a:prstGeom>
          <a:solidFill>
            <a:srgbClr val="F2E9D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nSpc>
                <a:spcPct val="150000"/>
              </a:lnSpc>
              <a:buAutoNum type="arabicPeriod"/>
            </a:pPr>
            <a:r>
              <a:rPr lang="en-US" sz="1100" b="1" kern="0" dirty="0">
                <a:solidFill>
                  <a:srgbClr val="011546"/>
                </a:solidFill>
                <a:cs typeface="Calibri" panose="020F0502020204030204" pitchFamily="34" charset="0"/>
              </a:rPr>
              <a:t>Status: </a:t>
            </a:r>
            <a:r>
              <a:rPr lang="en-US" sz="1100" kern="0" dirty="0">
                <a:solidFill>
                  <a:srgbClr val="011546"/>
                </a:solidFill>
                <a:cs typeface="Calibri" panose="020F0502020204030204" pitchFamily="34" charset="0"/>
              </a:rPr>
              <a:t>The status of the PO.</a:t>
            </a:r>
            <a:endParaRPr lang="en-GB" sz="1100" kern="0" dirty="0">
              <a:solidFill>
                <a:srgbClr val="011546"/>
              </a:solidFill>
              <a:cs typeface="Calibri" panose="020F0502020204030204" pitchFamily="34" charset="0"/>
            </a:endParaRPr>
          </a:p>
          <a:p>
            <a:pPr marL="342900" indent="-342900">
              <a:lnSpc>
                <a:spcPct val="150000"/>
              </a:lnSpc>
              <a:buFontTx/>
              <a:buAutoNum type="arabicPeriod"/>
            </a:pPr>
            <a:r>
              <a:rPr lang="en-US" sz="1100" b="1" kern="0" dirty="0">
                <a:solidFill>
                  <a:srgbClr val="011546"/>
                </a:solidFill>
                <a:cs typeface="Calibri" panose="020F0502020204030204" pitchFamily="34" charset="0"/>
              </a:rPr>
              <a:t>Order Date:</a:t>
            </a:r>
            <a:r>
              <a:rPr lang="en-US" sz="1100" kern="0" dirty="0">
                <a:solidFill>
                  <a:srgbClr val="011546"/>
                </a:solidFill>
                <a:cs typeface="Calibri" panose="020F0502020204030204" pitchFamily="34" charset="0"/>
              </a:rPr>
              <a:t> The date that the PO was created.</a:t>
            </a:r>
          </a:p>
          <a:p>
            <a:pPr marL="342900" indent="-342900">
              <a:lnSpc>
                <a:spcPct val="150000"/>
              </a:lnSpc>
              <a:buAutoNum type="arabicPeriod"/>
            </a:pPr>
            <a:r>
              <a:rPr lang="en-US" sz="1100" b="1" kern="0" dirty="0">
                <a:solidFill>
                  <a:srgbClr val="011546"/>
                </a:solidFill>
                <a:cs typeface="Calibri" panose="020F0502020204030204" pitchFamily="34" charset="0"/>
              </a:rPr>
              <a:t>Revision Date: </a:t>
            </a:r>
            <a:r>
              <a:rPr lang="en-US" sz="1100" kern="0" dirty="0">
                <a:solidFill>
                  <a:srgbClr val="011546"/>
                </a:solidFill>
                <a:cs typeface="Calibri" panose="020F0502020204030204" pitchFamily="34" charset="0"/>
              </a:rPr>
              <a:t>Date the PO was revised. If the PO does not have any revisions this will be the same as the Order Date.</a:t>
            </a:r>
          </a:p>
          <a:p>
            <a:pPr marL="342900" indent="-342900">
              <a:lnSpc>
                <a:spcPct val="150000"/>
              </a:lnSpc>
              <a:buFontTx/>
              <a:buAutoNum type="arabicPeriod"/>
            </a:pPr>
            <a:r>
              <a:rPr lang="en-US" sz="1100" b="1" kern="0" dirty="0">
                <a:solidFill>
                  <a:srgbClr val="011546"/>
                </a:solidFill>
                <a:cs typeface="Calibri" panose="020F0502020204030204" pitchFamily="34" charset="0"/>
              </a:rPr>
              <a:t>Requester: </a:t>
            </a:r>
            <a:r>
              <a:rPr lang="en-US" sz="1100" kern="0" dirty="0">
                <a:solidFill>
                  <a:srgbClr val="011546"/>
                </a:solidFill>
                <a:cs typeface="Calibri" panose="020F0502020204030204" pitchFamily="34" charset="0"/>
              </a:rPr>
              <a:t>The name of the Requester.  </a:t>
            </a:r>
          </a:p>
          <a:p>
            <a:pPr marL="342900" indent="-342900">
              <a:lnSpc>
                <a:spcPct val="150000"/>
              </a:lnSpc>
              <a:buAutoNum type="arabicPeriod"/>
            </a:pPr>
            <a:r>
              <a:rPr lang="en-US" sz="1100" b="1" kern="0" dirty="0">
                <a:solidFill>
                  <a:srgbClr val="011546"/>
                </a:solidFill>
                <a:cs typeface="Calibri" panose="020F0502020204030204" pitchFamily="34" charset="0"/>
              </a:rPr>
              <a:t>Email: </a:t>
            </a:r>
            <a:r>
              <a:rPr lang="en-US" sz="1100" kern="0" dirty="0">
                <a:solidFill>
                  <a:srgbClr val="011546"/>
                </a:solidFill>
                <a:cs typeface="Calibri" panose="020F0502020204030204" pitchFamily="34" charset="0"/>
              </a:rPr>
              <a:t>The E-mail address of the Requester.</a:t>
            </a:r>
          </a:p>
          <a:p>
            <a:pPr marL="342900" indent="-342900">
              <a:lnSpc>
                <a:spcPct val="150000"/>
              </a:lnSpc>
              <a:buFontTx/>
              <a:buAutoNum type="arabicPeriod"/>
            </a:pPr>
            <a:r>
              <a:rPr lang="en-US" sz="1100" b="1" kern="0" dirty="0">
                <a:solidFill>
                  <a:srgbClr val="011546"/>
                </a:solidFill>
                <a:cs typeface="Calibri" panose="020F0502020204030204" pitchFamily="34" charset="0"/>
              </a:rPr>
              <a:t>Payment Term: </a:t>
            </a:r>
            <a:r>
              <a:rPr lang="en-US" sz="1100" kern="0" dirty="0">
                <a:solidFill>
                  <a:srgbClr val="011546"/>
                </a:solidFill>
                <a:cs typeface="Calibri" panose="020F0502020204030204" pitchFamily="34" charset="0"/>
              </a:rPr>
              <a:t>Payment term.</a:t>
            </a:r>
          </a:p>
          <a:p>
            <a:pPr marL="342900" indent="-342900">
              <a:lnSpc>
                <a:spcPct val="150000"/>
              </a:lnSpc>
              <a:buFontTx/>
              <a:buAutoNum type="arabicPeriod"/>
            </a:pPr>
            <a:r>
              <a:rPr lang="en-US" sz="1100" b="1" kern="0" dirty="0">
                <a:solidFill>
                  <a:srgbClr val="011546"/>
                </a:solidFill>
                <a:cs typeface="Calibri" panose="020F0502020204030204" pitchFamily="34" charset="0"/>
              </a:rPr>
              <a:t>Attachments: </a:t>
            </a:r>
            <a:r>
              <a:rPr lang="en-US" sz="1100" kern="0" dirty="0">
                <a:solidFill>
                  <a:srgbClr val="011546"/>
                </a:solidFill>
                <a:cs typeface="Calibri" panose="020F0502020204030204" pitchFamily="34" charset="0"/>
              </a:rPr>
              <a:t>Attachment from the Requester.</a:t>
            </a:r>
          </a:p>
          <a:p>
            <a:pPr marL="342900" indent="-342900">
              <a:lnSpc>
                <a:spcPct val="150000"/>
              </a:lnSpc>
              <a:buFontTx/>
              <a:buAutoNum type="arabicPeriod"/>
            </a:pPr>
            <a:r>
              <a:rPr lang="en-US" sz="1100" b="1" kern="0" dirty="0">
                <a:solidFill>
                  <a:srgbClr val="011546"/>
                </a:solidFill>
                <a:cs typeface="Calibri" panose="020F0502020204030204" pitchFamily="34" charset="0"/>
              </a:rPr>
              <a:t>Acknowledge: </a:t>
            </a:r>
            <a:r>
              <a:rPr lang="en-US" sz="1100" kern="0" dirty="0">
                <a:solidFill>
                  <a:srgbClr val="011546"/>
                </a:solidFill>
                <a:cs typeface="Calibri" panose="020F0502020204030204" pitchFamily="34" charset="0"/>
              </a:rPr>
              <a:t>Allows you to acknowledge the purchase order</a:t>
            </a:r>
          </a:p>
          <a:p>
            <a:pPr marL="342900" indent="-342900">
              <a:lnSpc>
                <a:spcPct val="150000"/>
              </a:lnSpc>
              <a:buFontTx/>
              <a:buAutoNum type="arabicPeriod"/>
            </a:pPr>
            <a:r>
              <a:rPr lang="en-US" sz="1100" b="1" kern="0" dirty="0">
                <a:solidFill>
                  <a:srgbClr val="011546"/>
                </a:solidFill>
                <a:cs typeface="Calibri" panose="020F0502020204030204" pitchFamily="34" charset="0"/>
              </a:rPr>
              <a:t>Assigned to: </a:t>
            </a:r>
            <a:r>
              <a:rPr lang="en-US" sz="1100" kern="0" dirty="0">
                <a:solidFill>
                  <a:srgbClr val="011546"/>
                </a:solidFill>
                <a:cs typeface="Calibri" panose="020F0502020204030204" pitchFamily="34" charset="0"/>
              </a:rPr>
              <a:t>Assign this PO to a user that is set up in your CSP account</a:t>
            </a:r>
          </a:p>
          <a:p>
            <a:pPr marL="342900" indent="-342900">
              <a:lnSpc>
                <a:spcPct val="150000"/>
              </a:lnSpc>
              <a:buFontTx/>
              <a:buAutoNum type="arabicPeriod"/>
            </a:pPr>
            <a:r>
              <a:rPr lang="en-US" sz="1100" b="1" kern="0" dirty="0">
                <a:solidFill>
                  <a:srgbClr val="011546"/>
                </a:solidFill>
                <a:cs typeface="Calibri" panose="020F0502020204030204" pitchFamily="34" charset="0"/>
              </a:rPr>
              <a:t>Shipping: </a:t>
            </a:r>
            <a:r>
              <a:rPr lang="en-US" sz="1100" kern="0" dirty="0">
                <a:solidFill>
                  <a:srgbClr val="011546"/>
                </a:solidFill>
                <a:cs typeface="Calibri" panose="020F0502020204030204" pitchFamily="34" charset="0"/>
              </a:rPr>
              <a:t>The ship-to address </a:t>
            </a:r>
          </a:p>
          <a:p>
            <a:pPr marL="342900" indent="-342900">
              <a:lnSpc>
                <a:spcPct val="150000"/>
              </a:lnSpc>
              <a:buFontTx/>
              <a:buAutoNum type="arabicPeriod"/>
            </a:pPr>
            <a:r>
              <a:rPr lang="en-GB" sz="1100" b="1" dirty="0">
                <a:solidFill>
                  <a:srgbClr val="011546"/>
                </a:solidFill>
              </a:rPr>
              <a:t>Terms: </a:t>
            </a:r>
            <a:r>
              <a:rPr lang="en-GB" sz="1100" dirty="0">
                <a:solidFill>
                  <a:srgbClr val="011546"/>
                </a:solidFill>
              </a:rPr>
              <a:t>Shipping term</a:t>
            </a:r>
          </a:p>
        </p:txBody>
      </p:sp>
      <p:sp>
        <p:nvSpPr>
          <p:cNvPr id="5" name="Rectangle 4">
            <a:extLst>
              <a:ext uri="{FF2B5EF4-FFF2-40B4-BE49-F238E27FC236}">
                <a16:creationId xmlns:a16="http://schemas.microsoft.com/office/drawing/2014/main" id="{7C623EE9-A83C-4765-82B5-A4C9CA4FBFB8}"/>
              </a:ext>
            </a:extLst>
          </p:cNvPr>
          <p:cNvSpPr/>
          <p:nvPr/>
        </p:nvSpPr>
        <p:spPr>
          <a:xfrm>
            <a:off x="3469006" y="4181702"/>
            <a:ext cx="5133921" cy="955845"/>
          </a:xfrm>
          <a:prstGeom prst="rect">
            <a:avLst/>
          </a:prstGeom>
          <a:solidFill>
            <a:srgbClr val="F2E9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lstStyle/>
          <a:p>
            <a:pPr marL="342900" indent="-342900">
              <a:lnSpc>
                <a:spcPct val="150000"/>
              </a:lnSpc>
              <a:buFont typeface="+mj-lt"/>
              <a:buAutoNum type="arabicPeriod" startAt="12"/>
            </a:pPr>
            <a:r>
              <a:rPr lang="en-US" sz="1100" b="1" kern="0" dirty="0">
                <a:solidFill>
                  <a:srgbClr val="011546"/>
                </a:solidFill>
                <a:cs typeface="Calibri" panose="020F0502020204030204" pitchFamily="34" charset="0"/>
              </a:rPr>
              <a:t>Shipment Tracking: </a:t>
            </a:r>
            <a:r>
              <a:rPr lang="en-US" sz="1100" kern="0" dirty="0">
                <a:solidFill>
                  <a:srgbClr val="011546"/>
                </a:solidFill>
                <a:cs typeface="Calibri" panose="020F0502020204030204" pitchFamily="34" charset="0"/>
              </a:rPr>
              <a:t>Allows you to create shipment tracker for this order</a:t>
            </a:r>
          </a:p>
          <a:p>
            <a:pPr marL="342900" indent="-342900">
              <a:lnSpc>
                <a:spcPct val="150000"/>
              </a:lnSpc>
              <a:buAutoNum type="arabicPeriod" startAt="12"/>
            </a:pPr>
            <a:r>
              <a:rPr lang="en-US" sz="1100" b="1" kern="0" dirty="0">
                <a:solidFill>
                  <a:srgbClr val="011546"/>
                </a:solidFill>
                <a:cs typeface="Calibri" panose="020F0502020204030204" pitchFamily="34" charset="0"/>
              </a:rPr>
              <a:t>Select Customer: </a:t>
            </a:r>
            <a:r>
              <a:rPr lang="en-US" sz="1100" kern="0" dirty="0">
                <a:solidFill>
                  <a:srgbClr val="011546"/>
                </a:solidFill>
                <a:cs typeface="Calibri" panose="020F0502020204030204" pitchFamily="34" charset="0"/>
              </a:rPr>
              <a:t>The name of the customer that sent that PO</a:t>
            </a:r>
          </a:p>
        </p:txBody>
      </p:sp>
      <p:sp>
        <p:nvSpPr>
          <p:cNvPr id="7" name="Title 6">
            <a:extLst>
              <a:ext uri="{FF2B5EF4-FFF2-40B4-BE49-F238E27FC236}">
                <a16:creationId xmlns:a16="http://schemas.microsoft.com/office/drawing/2014/main" id="{72096EE4-8013-CDE6-C344-D3A010E584C1}"/>
              </a:ext>
            </a:extLst>
          </p:cNvPr>
          <p:cNvSpPr>
            <a:spLocks noGrp="1"/>
          </p:cNvSpPr>
          <p:nvPr>
            <p:ph type="title"/>
          </p:nvPr>
        </p:nvSpPr>
        <p:spPr/>
        <p:txBody>
          <a:bodyPr/>
          <a:lstStyle/>
          <a:p>
            <a:r>
              <a:rPr lang="en-GB" dirty="0"/>
              <a:t>Viewing a Purchase Order</a:t>
            </a:r>
          </a:p>
        </p:txBody>
      </p:sp>
      <p:sp>
        <p:nvSpPr>
          <p:cNvPr id="8" name="Text Placeholder 2">
            <a:extLst>
              <a:ext uri="{FF2B5EF4-FFF2-40B4-BE49-F238E27FC236}">
                <a16:creationId xmlns:a16="http://schemas.microsoft.com/office/drawing/2014/main" id="{61FB1F83-002E-CBF5-9FA0-6F14C6780A40}"/>
              </a:ext>
            </a:extLst>
          </p:cNvPr>
          <p:cNvSpPr txBox="1">
            <a:spLocks/>
          </p:cNvSpPr>
          <p:nvPr/>
        </p:nvSpPr>
        <p:spPr>
          <a:xfrm>
            <a:off x="360000" y="950400"/>
            <a:ext cx="11461134" cy="719750"/>
          </a:xfrm>
          <a:prstGeom prst="rect">
            <a:avLst/>
          </a:prstGeom>
          <a:solidFill>
            <a:schemeClr val="tx2"/>
          </a:solidFill>
        </p:spPr>
        <p:txBody>
          <a:bodyPr vert="horz" lIns="180000" tIns="180000" rIns="180000" bIns="180000" rtlCol="0" anchor="ctr">
            <a:noAutofit/>
          </a:bodyPr>
          <a:lstStyle>
            <a:defPPr>
              <a:defRPr lang="en-US"/>
            </a:defPPr>
            <a:lvl1pPr marL="266700" indent="-266700">
              <a:lnSpc>
                <a:spcPct val="90000"/>
              </a:lnSpc>
              <a:spcBef>
                <a:spcPts val="0"/>
              </a:spcBef>
              <a:spcAft>
                <a:spcPts val="0"/>
              </a:spcAft>
              <a:defRPr sz="1600">
                <a:solidFill>
                  <a:schemeClr val="bg1"/>
                </a:solidFill>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defTabSz="685722">
              <a:spcBef>
                <a:spcPts val="900"/>
              </a:spcBef>
              <a:defRPr/>
            </a:pPr>
            <a:r>
              <a:rPr lang="en-US" sz="1800" dirty="0"/>
              <a:t>The below descriptors will help you understand what each of the data points mean on your PO’s.</a:t>
            </a:r>
          </a:p>
        </p:txBody>
      </p:sp>
      <p:sp>
        <p:nvSpPr>
          <p:cNvPr id="2" name="Rectangle 1">
            <a:extLst>
              <a:ext uri="{FF2B5EF4-FFF2-40B4-BE49-F238E27FC236}">
                <a16:creationId xmlns:a16="http://schemas.microsoft.com/office/drawing/2014/main" id="{67CD87F9-371E-3528-D0EB-62A5EE0BA4AC}"/>
              </a:ext>
            </a:extLst>
          </p:cNvPr>
          <p:cNvSpPr/>
          <p:nvPr/>
        </p:nvSpPr>
        <p:spPr>
          <a:xfrm>
            <a:off x="4834248" y="2969180"/>
            <a:ext cx="1999717" cy="1367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sz="700" dirty="0">
                <a:solidFill>
                  <a:schemeClr val="bg1">
                    <a:lumMod val="50000"/>
                  </a:schemeClr>
                </a:solidFill>
                <a:latin typeface="Arial" panose="020B0604020202020204" pitchFamily="34" charset="0"/>
                <a:cs typeface="Arial" panose="020B0604020202020204" pitchFamily="34" charset="0"/>
              </a:rPr>
              <a:t>urvi.rajdev@nationwide.co.uk</a:t>
            </a:r>
          </a:p>
        </p:txBody>
      </p:sp>
    </p:spTree>
    <p:extLst>
      <p:ext uri="{BB962C8B-B14F-4D97-AF65-F5344CB8AC3E}">
        <p14:creationId xmlns:p14="http://schemas.microsoft.com/office/powerpoint/2010/main" val="346675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ABA871-4163-4C8A-93E6-5680F82C4590}"/>
              </a:ext>
            </a:extLst>
          </p:cNvPr>
          <p:cNvSpPr/>
          <p:nvPr/>
        </p:nvSpPr>
        <p:spPr>
          <a:xfrm>
            <a:off x="360000" y="950400"/>
            <a:ext cx="11687363" cy="1410727"/>
          </a:xfrm>
          <a:prstGeom prst="rect">
            <a:avLst/>
          </a:prstGeom>
          <a:solidFill>
            <a:srgbClr val="01154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dirty="0">
                <a:solidFill>
                  <a:schemeClr val="bg1"/>
                </a:solidFill>
              </a:rPr>
              <a:t>If you wish to provide shipping information for this entire PO. Click on the </a:t>
            </a:r>
            <a:r>
              <a:rPr lang="en-GB" b="1" dirty="0">
                <a:solidFill>
                  <a:schemeClr val="bg1"/>
                </a:solidFill>
              </a:rPr>
              <a:t>Add</a:t>
            </a:r>
            <a:r>
              <a:rPr lang="en-GB" dirty="0">
                <a:solidFill>
                  <a:schemeClr val="bg1"/>
                </a:solidFill>
              </a:rPr>
              <a:t> button at the Shipment Tracking section, then enter </a:t>
            </a:r>
            <a:r>
              <a:rPr lang="en-GB" b="1" dirty="0">
                <a:solidFill>
                  <a:schemeClr val="bg1"/>
                </a:solidFill>
              </a:rPr>
              <a:t>Tracking Number </a:t>
            </a:r>
            <a:r>
              <a:rPr lang="en-GB" dirty="0">
                <a:solidFill>
                  <a:schemeClr val="bg1"/>
                </a:solidFill>
              </a:rPr>
              <a:t>and select a </a:t>
            </a:r>
            <a:r>
              <a:rPr lang="en-GB" b="1" dirty="0">
                <a:solidFill>
                  <a:schemeClr val="bg1"/>
                </a:solidFill>
              </a:rPr>
              <a:t>Carrier</a:t>
            </a:r>
            <a:r>
              <a:rPr lang="en-GB" dirty="0">
                <a:solidFill>
                  <a:schemeClr val="bg1"/>
                </a:solidFill>
              </a:rPr>
              <a:t> from the drop-down list. </a:t>
            </a:r>
          </a:p>
          <a:p>
            <a:pPr algn="l"/>
            <a:endParaRPr lang="en-GB" dirty="0">
              <a:solidFill>
                <a:schemeClr val="bg1"/>
              </a:solidFill>
            </a:endParaRPr>
          </a:p>
          <a:p>
            <a:pPr algn="l"/>
            <a:r>
              <a:rPr lang="en-GB" dirty="0">
                <a:solidFill>
                  <a:schemeClr val="bg1"/>
                </a:solidFill>
              </a:rPr>
              <a:t>Click </a:t>
            </a:r>
            <a:r>
              <a:rPr lang="en-GB" b="1" dirty="0">
                <a:solidFill>
                  <a:schemeClr val="bg1"/>
                </a:solidFill>
              </a:rPr>
              <a:t>Save</a:t>
            </a:r>
            <a:r>
              <a:rPr lang="en-GB" dirty="0">
                <a:solidFill>
                  <a:schemeClr val="bg1"/>
                </a:solidFill>
              </a:rPr>
              <a:t>. </a:t>
            </a:r>
          </a:p>
        </p:txBody>
      </p:sp>
      <p:pic>
        <p:nvPicPr>
          <p:cNvPr id="4" name="Picture 3">
            <a:extLst>
              <a:ext uri="{FF2B5EF4-FFF2-40B4-BE49-F238E27FC236}">
                <a16:creationId xmlns:a16="http://schemas.microsoft.com/office/drawing/2014/main" id="{CB97E212-21FB-44EC-80ED-CF1339F885DB}"/>
              </a:ext>
            </a:extLst>
          </p:cNvPr>
          <p:cNvPicPr>
            <a:picLocks noChangeAspect="1"/>
          </p:cNvPicPr>
          <p:nvPr/>
        </p:nvPicPr>
        <p:blipFill rotWithShape="1">
          <a:blip r:embed="rId2"/>
          <a:srcRect l="49174" t="12098" r="4862"/>
          <a:stretch/>
        </p:blipFill>
        <p:spPr>
          <a:xfrm>
            <a:off x="360000" y="3070372"/>
            <a:ext cx="4202885" cy="2620899"/>
          </a:xfrm>
          <a:prstGeom prst="rect">
            <a:avLst/>
          </a:prstGeom>
          <a:ln>
            <a:solidFill>
              <a:schemeClr val="accent6"/>
            </a:solidFill>
          </a:ln>
        </p:spPr>
      </p:pic>
      <p:pic>
        <p:nvPicPr>
          <p:cNvPr id="5" name="Picture 4">
            <a:extLst>
              <a:ext uri="{FF2B5EF4-FFF2-40B4-BE49-F238E27FC236}">
                <a16:creationId xmlns:a16="http://schemas.microsoft.com/office/drawing/2014/main" id="{DEF0CC61-2E12-43A6-9F2C-7CEE5F52352B}"/>
              </a:ext>
            </a:extLst>
          </p:cNvPr>
          <p:cNvPicPr>
            <a:picLocks noChangeAspect="1"/>
          </p:cNvPicPr>
          <p:nvPr/>
        </p:nvPicPr>
        <p:blipFill rotWithShape="1">
          <a:blip r:embed="rId3"/>
          <a:srcRect l="29328" t="37400" r="30510" b="15199"/>
          <a:stretch/>
        </p:blipFill>
        <p:spPr>
          <a:xfrm>
            <a:off x="4695139" y="3070372"/>
            <a:ext cx="3742904" cy="2484867"/>
          </a:xfrm>
          <a:prstGeom prst="rect">
            <a:avLst/>
          </a:prstGeom>
          <a:ln>
            <a:solidFill>
              <a:srgbClr val="00338D"/>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5E1C267-83D3-4FE9-9258-C230DF3CF483}"/>
              </a:ext>
            </a:extLst>
          </p:cNvPr>
          <p:cNvPicPr>
            <a:picLocks noChangeAspect="1"/>
          </p:cNvPicPr>
          <p:nvPr/>
        </p:nvPicPr>
        <p:blipFill rotWithShape="1">
          <a:blip r:embed="rId4"/>
          <a:srcRect l="49112" t="52659" r="24603" b="29000"/>
          <a:stretch/>
        </p:blipFill>
        <p:spPr>
          <a:xfrm>
            <a:off x="8570297" y="3070372"/>
            <a:ext cx="3477066" cy="1364774"/>
          </a:xfrm>
          <a:prstGeom prst="rect">
            <a:avLst/>
          </a:prstGeom>
          <a:ln>
            <a:solidFill>
              <a:srgbClr val="00338D"/>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761E9BF-95C8-4CA8-825C-B32ECC74C046}"/>
              </a:ext>
            </a:extLst>
          </p:cNvPr>
          <p:cNvSpPr/>
          <p:nvPr/>
        </p:nvSpPr>
        <p:spPr>
          <a:xfrm>
            <a:off x="3934817" y="5082323"/>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E5A1848-A749-4DD8-9A2E-9EAB465EB180}"/>
              </a:ext>
            </a:extLst>
          </p:cNvPr>
          <p:cNvSpPr/>
          <p:nvPr/>
        </p:nvSpPr>
        <p:spPr>
          <a:xfrm>
            <a:off x="7942229" y="5307851"/>
            <a:ext cx="495814"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70C97426-CAB3-B3AD-C236-49D20A9F7347}"/>
              </a:ext>
            </a:extLst>
          </p:cNvPr>
          <p:cNvSpPr>
            <a:spLocks noGrp="1"/>
          </p:cNvSpPr>
          <p:nvPr>
            <p:ph type="title"/>
          </p:nvPr>
        </p:nvSpPr>
        <p:spPr/>
        <p:txBody>
          <a:bodyPr/>
          <a:lstStyle/>
          <a:p>
            <a:r>
              <a:rPr lang="en-GB" dirty="0"/>
              <a:t>Viewing a Purchase Order</a:t>
            </a:r>
          </a:p>
        </p:txBody>
      </p:sp>
    </p:spTree>
    <p:extLst>
      <p:ext uri="{BB962C8B-B14F-4D97-AF65-F5344CB8AC3E}">
        <p14:creationId xmlns:p14="http://schemas.microsoft.com/office/powerpoint/2010/main" val="1833487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69129-5AAC-5438-00B1-C5F825B5C29C}"/>
              </a:ext>
            </a:extLst>
          </p:cNvPr>
          <p:cNvSpPr>
            <a:spLocks noGrp="1"/>
          </p:cNvSpPr>
          <p:nvPr>
            <p:ph type="title"/>
          </p:nvPr>
        </p:nvSpPr>
        <p:spPr/>
        <p:txBody>
          <a:bodyPr/>
          <a:lstStyle/>
          <a:p>
            <a:r>
              <a:rPr lang="en-GB" dirty="0"/>
              <a:t>Viewing a Purchase Order</a:t>
            </a:r>
          </a:p>
        </p:txBody>
      </p:sp>
      <p:sp>
        <p:nvSpPr>
          <p:cNvPr id="4" name="Text Placeholder 2">
            <a:extLst>
              <a:ext uri="{FF2B5EF4-FFF2-40B4-BE49-F238E27FC236}">
                <a16:creationId xmlns:a16="http://schemas.microsoft.com/office/drawing/2014/main" id="{A595FDBA-5DC0-4864-8981-1F42504BBD51}"/>
              </a:ext>
            </a:extLst>
          </p:cNvPr>
          <p:cNvSpPr txBox="1">
            <a:spLocks/>
          </p:cNvSpPr>
          <p:nvPr/>
        </p:nvSpPr>
        <p:spPr>
          <a:xfrm>
            <a:off x="360000" y="1735200"/>
            <a:ext cx="3169440" cy="2419480"/>
          </a:xfrm>
          <a:prstGeom prst="rect">
            <a:avLst/>
          </a:prstGeom>
          <a:solidFill>
            <a:srgbClr val="F2E9DB"/>
          </a:solidFill>
        </p:spPr>
        <p:txBody>
          <a:bodyPr lIns="180000" tIns="180000" rIns="180000" bIns="180000" anchor="ctr">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defTabSz="685722">
              <a:spcBef>
                <a:spcPts val="900"/>
              </a:spcBef>
              <a:buClr>
                <a:srgbClr val="000000"/>
              </a:buClr>
              <a:defRPr/>
            </a:pPr>
            <a:r>
              <a:rPr lang="en-US" sz="1200" kern="0" dirty="0">
                <a:solidFill>
                  <a:srgbClr val="011546"/>
                </a:solidFill>
                <a:cs typeface="Calibri" panose="020F0502020204030204" pitchFamily="34" charset="0"/>
              </a:rPr>
              <a:t>14.	Lines: </a:t>
            </a:r>
            <a:r>
              <a:rPr lang="en-US" sz="1200" b="0" kern="0" dirty="0">
                <a:solidFill>
                  <a:srgbClr val="011546"/>
                </a:solidFill>
                <a:cs typeface="Calibri" panose="020F0502020204030204" pitchFamily="34" charset="0"/>
              </a:rPr>
              <a:t>Line-level information for each PO.</a:t>
            </a:r>
          </a:p>
          <a:p>
            <a:pPr marL="266700" indent="-266700" defTabSz="685722">
              <a:spcBef>
                <a:spcPts val="900"/>
              </a:spcBef>
              <a:buClr>
                <a:srgbClr val="000000"/>
              </a:buClr>
              <a:defRPr/>
            </a:pPr>
            <a:r>
              <a:rPr lang="en-US" sz="1200" kern="0" dirty="0">
                <a:solidFill>
                  <a:srgbClr val="011546"/>
                </a:solidFill>
                <a:cs typeface="Calibri" panose="020F0502020204030204" pitchFamily="34" charset="0"/>
              </a:rPr>
              <a:t>15.	Print View: </a:t>
            </a:r>
            <a:r>
              <a:rPr lang="en-US" sz="1200" b="0" kern="0" dirty="0">
                <a:solidFill>
                  <a:srgbClr val="011546"/>
                </a:solidFill>
                <a:cs typeface="Calibri" panose="020F0502020204030204" pitchFamily="34" charset="0"/>
              </a:rPr>
              <a:t>Allows you to view the print view of the PO.</a:t>
            </a:r>
          </a:p>
          <a:p>
            <a:pPr marL="266700" indent="-266700" defTabSz="685722">
              <a:spcBef>
                <a:spcPts val="900"/>
              </a:spcBef>
              <a:buClr>
                <a:srgbClr val="000000"/>
              </a:buClr>
              <a:defRPr/>
            </a:pPr>
            <a:r>
              <a:rPr lang="en-US" sz="1200" kern="0" dirty="0">
                <a:solidFill>
                  <a:srgbClr val="011546"/>
                </a:solidFill>
                <a:cs typeface="Calibri" panose="020F0502020204030204" pitchFamily="34" charset="0"/>
              </a:rPr>
              <a:t>16.	Create Invoice: </a:t>
            </a:r>
            <a:r>
              <a:rPr lang="en-US" sz="1200" b="0" kern="0" dirty="0">
                <a:solidFill>
                  <a:srgbClr val="011546"/>
                </a:solidFill>
                <a:cs typeface="Calibri" panose="020F0502020204030204" pitchFamily="34" charset="0"/>
              </a:rPr>
              <a:t>Allows you to flip the PO to an invoice.</a:t>
            </a:r>
          </a:p>
          <a:p>
            <a:pPr marL="266700" indent="-266700" defTabSz="685722">
              <a:spcBef>
                <a:spcPts val="900"/>
              </a:spcBef>
              <a:buClr>
                <a:srgbClr val="000000"/>
              </a:buClr>
              <a:defRPr/>
            </a:pPr>
            <a:r>
              <a:rPr lang="en-US" sz="1200" kern="0" dirty="0">
                <a:solidFill>
                  <a:srgbClr val="011546"/>
                </a:solidFill>
                <a:cs typeface="Calibri" panose="020F0502020204030204" pitchFamily="34" charset="0"/>
              </a:rPr>
              <a:t>17. Add Comment: </a:t>
            </a:r>
            <a:r>
              <a:rPr lang="en-US" sz="1200" b="0" kern="0" dirty="0">
                <a:solidFill>
                  <a:srgbClr val="011546"/>
                </a:solidFill>
                <a:cs typeface="Calibri" panose="020F0502020204030204" pitchFamily="34" charset="0"/>
              </a:rPr>
              <a:t>Allows you to add comments to </a:t>
            </a:r>
            <a:r>
              <a:rPr lang="en-US" sz="1200" dirty="0">
                <a:solidFill>
                  <a:srgbClr val="011546"/>
                </a:solidFill>
              </a:rPr>
              <a:t>Nationwide.</a:t>
            </a:r>
            <a:endParaRPr lang="en-US" sz="1200" b="0" kern="0" dirty="0">
              <a:solidFill>
                <a:srgbClr val="011546"/>
              </a:solidFill>
              <a:cs typeface="Calibri" panose="020F0502020204030204" pitchFamily="34" charset="0"/>
            </a:endParaRPr>
          </a:p>
        </p:txBody>
      </p:sp>
      <p:pic>
        <p:nvPicPr>
          <p:cNvPr id="5" name="Picture 4">
            <a:extLst>
              <a:ext uri="{FF2B5EF4-FFF2-40B4-BE49-F238E27FC236}">
                <a16:creationId xmlns:a16="http://schemas.microsoft.com/office/drawing/2014/main" id="{CA5C966B-B793-4A39-94FC-DA71DF45F1CF}"/>
              </a:ext>
            </a:extLst>
          </p:cNvPr>
          <p:cNvPicPr>
            <a:picLocks noChangeAspect="1"/>
          </p:cNvPicPr>
          <p:nvPr/>
        </p:nvPicPr>
        <p:blipFill rotWithShape="1">
          <a:blip r:embed="rId2"/>
          <a:srcRect l="21060" t="18507" r="22241" b="5889"/>
          <a:stretch/>
        </p:blipFill>
        <p:spPr>
          <a:xfrm>
            <a:off x="5302326" y="1735200"/>
            <a:ext cx="4838074" cy="3628749"/>
          </a:xfrm>
          <a:prstGeom prst="rect">
            <a:avLst/>
          </a:prstGeom>
          <a:ln>
            <a:solidFill>
              <a:srgbClr val="00338D"/>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51949AB7-8C50-49B0-AD84-F5DFFE64C547}"/>
              </a:ext>
            </a:extLst>
          </p:cNvPr>
          <p:cNvSpPr/>
          <p:nvPr/>
        </p:nvSpPr>
        <p:spPr>
          <a:xfrm>
            <a:off x="8270636" y="3778429"/>
            <a:ext cx="1869765" cy="276837"/>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51B7381-C32C-4957-9C1F-4A3F798665F8}"/>
              </a:ext>
            </a:extLst>
          </p:cNvPr>
          <p:cNvSpPr/>
          <p:nvPr/>
        </p:nvSpPr>
        <p:spPr>
          <a:xfrm>
            <a:off x="9437299" y="5049730"/>
            <a:ext cx="628068" cy="24738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 Placeholder 2">
            <a:extLst>
              <a:ext uri="{FF2B5EF4-FFF2-40B4-BE49-F238E27FC236}">
                <a16:creationId xmlns:a16="http://schemas.microsoft.com/office/drawing/2014/main" id="{760369DD-23EF-D75D-A6B8-5A8E3C3E13D7}"/>
              </a:ext>
            </a:extLst>
          </p:cNvPr>
          <p:cNvSpPr txBox="1">
            <a:spLocks/>
          </p:cNvSpPr>
          <p:nvPr/>
        </p:nvSpPr>
        <p:spPr>
          <a:xfrm>
            <a:off x="360000" y="950400"/>
            <a:ext cx="11461134" cy="719750"/>
          </a:xfrm>
          <a:prstGeom prst="rect">
            <a:avLst/>
          </a:prstGeom>
          <a:solidFill>
            <a:schemeClr val="tx2"/>
          </a:solidFill>
        </p:spPr>
        <p:txBody>
          <a:bodyPr vert="horz" lIns="180000" tIns="180000" rIns="180000" bIns="180000" rtlCol="0" anchor="ctr">
            <a:noAutofit/>
          </a:bodyPr>
          <a:lstStyle>
            <a:defPPr>
              <a:defRPr lang="en-US"/>
            </a:defPPr>
            <a:lvl1pPr marL="266700" indent="-266700">
              <a:lnSpc>
                <a:spcPct val="90000"/>
              </a:lnSpc>
              <a:spcBef>
                <a:spcPts val="0"/>
              </a:spcBef>
              <a:spcAft>
                <a:spcPts val="0"/>
              </a:spcAft>
              <a:defRPr sz="1600">
                <a:solidFill>
                  <a:schemeClr val="bg1"/>
                </a:solidFill>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defTabSz="685722">
              <a:spcBef>
                <a:spcPts val="900"/>
              </a:spcBef>
              <a:defRPr/>
            </a:pPr>
            <a:r>
              <a:rPr lang="en-US" sz="1800" dirty="0"/>
              <a:t>You will also be able to take some contextual actions from the PO.</a:t>
            </a:r>
          </a:p>
        </p:txBody>
      </p:sp>
    </p:spTree>
    <p:extLst>
      <p:ext uri="{BB962C8B-B14F-4D97-AF65-F5344CB8AC3E}">
        <p14:creationId xmlns:p14="http://schemas.microsoft.com/office/powerpoint/2010/main" val="85277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361184-BF8E-3CF7-4EFC-956CF23DF901}"/>
              </a:ext>
            </a:extLst>
          </p:cNvPr>
          <p:cNvSpPr>
            <a:spLocks noGrp="1"/>
          </p:cNvSpPr>
          <p:nvPr>
            <p:ph type="title"/>
          </p:nvPr>
        </p:nvSpPr>
        <p:spPr/>
        <p:txBody>
          <a:bodyPr/>
          <a:lstStyle/>
          <a:p>
            <a:r>
              <a:rPr lang="en-GB" dirty="0"/>
              <a:t>Viewing a Purchase Order</a:t>
            </a:r>
          </a:p>
        </p:txBody>
      </p:sp>
      <p:pic>
        <p:nvPicPr>
          <p:cNvPr id="3" name="Picture 2">
            <a:extLst>
              <a:ext uri="{FF2B5EF4-FFF2-40B4-BE49-F238E27FC236}">
                <a16:creationId xmlns:a16="http://schemas.microsoft.com/office/drawing/2014/main" id="{79FF802E-1345-4E95-927D-89B11B532341}"/>
              </a:ext>
            </a:extLst>
          </p:cNvPr>
          <p:cNvPicPr>
            <a:picLocks noChangeAspect="1"/>
          </p:cNvPicPr>
          <p:nvPr/>
        </p:nvPicPr>
        <p:blipFill>
          <a:blip r:embed="rId2"/>
          <a:stretch>
            <a:fillRect/>
          </a:stretch>
        </p:blipFill>
        <p:spPr>
          <a:xfrm>
            <a:off x="4009078" y="1733598"/>
            <a:ext cx="5499377" cy="3421294"/>
          </a:xfrm>
          <a:prstGeom prst="rect">
            <a:avLst/>
          </a:prstGeom>
          <a:ln>
            <a:solidFill>
              <a:schemeClr val="accent6"/>
            </a:solidFill>
          </a:ln>
        </p:spPr>
      </p:pic>
      <p:sp>
        <p:nvSpPr>
          <p:cNvPr id="7" name="Rectangle 6">
            <a:extLst>
              <a:ext uri="{FF2B5EF4-FFF2-40B4-BE49-F238E27FC236}">
                <a16:creationId xmlns:a16="http://schemas.microsoft.com/office/drawing/2014/main" id="{F868542D-B369-4DAC-AA77-D3CC90BF8DAD}"/>
              </a:ext>
            </a:extLst>
          </p:cNvPr>
          <p:cNvSpPr/>
          <p:nvPr/>
        </p:nvSpPr>
        <p:spPr>
          <a:xfrm>
            <a:off x="404288" y="1733598"/>
            <a:ext cx="2381482" cy="2891657"/>
          </a:xfrm>
          <a:prstGeom prst="rect">
            <a:avLst/>
          </a:prstGeom>
          <a:solidFill>
            <a:srgbClr val="F2E9D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sz="1200" dirty="0">
                <a:solidFill>
                  <a:srgbClr val="011546"/>
                </a:solidFill>
              </a:rPr>
              <a:t>You can also view all your Purchase Orders from CSP directly. </a:t>
            </a:r>
          </a:p>
          <a:p>
            <a:pPr algn="l"/>
            <a:endParaRPr lang="en-GB" sz="1200" dirty="0">
              <a:solidFill>
                <a:srgbClr val="011546"/>
              </a:solidFill>
            </a:endParaRPr>
          </a:p>
          <a:p>
            <a:pPr marL="228600" indent="-228600">
              <a:buAutoNum type="arabicPeriod"/>
            </a:pPr>
            <a:r>
              <a:rPr lang="en-GB" sz="1200" dirty="0">
                <a:solidFill>
                  <a:srgbClr val="011546"/>
                </a:solidFill>
              </a:rPr>
              <a:t>Go to your CSP account, and click on </a:t>
            </a:r>
            <a:r>
              <a:rPr lang="en-GB" sz="1200" b="1" dirty="0">
                <a:solidFill>
                  <a:srgbClr val="011546"/>
                </a:solidFill>
              </a:rPr>
              <a:t>Orders </a:t>
            </a:r>
            <a:r>
              <a:rPr lang="en-GB" sz="1200" dirty="0">
                <a:solidFill>
                  <a:srgbClr val="011546"/>
                </a:solidFill>
              </a:rPr>
              <a:t>at the top</a:t>
            </a:r>
          </a:p>
          <a:p>
            <a:pPr marL="228600" indent="-228600">
              <a:buAutoNum type="arabicPeriod"/>
            </a:pPr>
            <a:r>
              <a:rPr lang="en-GB" sz="1200" dirty="0">
                <a:solidFill>
                  <a:srgbClr val="011546"/>
                </a:solidFill>
              </a:rPr>
              <a:t>Select </a:t>
            </a:r>
            <a:r>
              <a:rPr lang="en-GB" sz="1200" b="1" dirty="0">
                <a:solidFill>
                  <a:srgbClr val="011546"/>
                </a:solidFill>
              </a:rPr>
              <a:t>Nationwide </a:t>
            </a:r>
            <a:r>
              <a:rPr lang="en-GB" sz="1200" dirty="0">
                <a:solidFill>
                  <a:srgbClr val="011546"/>
                </a:solidFill>
              </a:rPr>
              <a:t>from the </a:t>
            </a:r>
            <a:r>
              <a:rPr lang="en-GB" sz="1200" b="1" dirty="0">
                <a:solidFill>
                  <a:srgbClr val="011546"/>
                </a:solidFill>
              </a:rPr>
              <a:t>Select Customer </a:t>
            </a:r>
            <a:r>
              <a:rPr lang="en-GB" sz="1200" dirty="0">
                <a:solidFill>
                  <a:srgbClr val="011546"/>
                </a:solidFill>
              </a:rPr>
              <a:t>drop down</a:t>
            </a:r>
          </a:p>
          <a:p>
            <a:pPr marL="228600" indent="-228600">
              <a:buAutoNum type="arabicPeriod"/>
            </a:pPr>
            <a:r>
              <a:rPr lang="en-GB" sz="1200" dirty="0">
                <a:solidFill>
                  <a:srgbClr val="011546"/>
                </a:solidFill>
              </a:rPr>
              <a:t>On top of all the POs, there is instruction from Nationwide at the </a:t>
            </a:r>
            <a:r>
              <a:rPr lang="en-GB" sz="1200" b="1" dirty="0">
                <a:solidFill>
                  <a:srgbClr val="011546"/>
                </a:solidFill>
              </a:rPr>
              <a:t>Instructions From Customer </a:t>
            </a:r>
            <a:r>
              <a:rPr lang="en-GB" sz="1200" dirty="0">
                <a:solidFill>
                  <a:srgbClr val="011546"/>
                </a:solidFill>
              </a:rPr>
              <a:t>field</a:t>
            </a:r>
          </a:p>
          <a:p>
            <a:pPr marL="228600" indent="-228600">
              <a:buAutoNum type="arabicPeriod"/>
            </a:pPr>
            <a:r>
              <a:rPr lang="en-GB" sz="1200" dirty="0">
                <a:solidFill>
                  <a:srgbClr val="011546"/>
                </a:solidFill>
              </a:rPr>
              <a:t>Click on the PO number that you wish to view</a:t>
            </a:r>
          </a:p>
        </p:txBody>
      </p:sp>
      <p:sp>
        <p:nvSpPr>
          <p:cNvPr id="8" name="Rectangle 7">
            <a:extLst>
              <a:ext uri="{FF2B5EF4-FFF2-40B4-BE49-F238E27FC236}">
                <a16:creationId xmlns:a16="http://schemas.microsoft.com/office/drawing/2014/main" id="{FD204875-F3AF-4B80-B68F-D53BB8DDE92C}"/>
              </a:ext>
            </a:extLst>
          </p:cNvPr>
          <p:cNvSpPr/>
          <p:nvPr/>
        </p:nvSpPr>
        <p:spPr>
          <a:xfrm>
            <a:off x="4537048" y="3787486"/>
            <a:ext cx="307649" cy="1266738"/>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0BA22B6-DE45-4F0D-BB2F-7AF9F195595B}"/>
              </a:ext>
            </a:extLst>
          </p:cNvPr>
          <p:cNvSpPr/>
          <p:nvPr/>
        </p:nvSpPr>
        <p:spPr>
          <a:xfrm>
            <a:off x="8023734" y="2445247"/>
            <a:ext cx="1594860" cy="222347"/>
          </a:xfrm>
          <a:prstGeom prst="rect">
            <a:avLst/>
          </a:prstGeom>
          <a:noFill/>
          <a:ln w="19050">
            <a:solidFill>
              <a:srgbClr val="F938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5CEA35E8-5BBC-2FB6-64B4-87970C5A4843}"/>
              </a:ext>
            </a:extLst>
          </p:cNvPr>
          <p:cNvSpPr txBox="1">
            <a:spLocks/>
          </p:cNvSpPr>
          <p:nvPr/>
        </p:nvSpPr>
        <p:spPr>
          <a:xfrm>
            <a:off x="360000" y="950400"/>
            <a:ext cx="11461134" cy="719750"/>
          </a:xfrm>
          <a:prstGeom prst="rect">
            <a:avLst/>
          </a:prstGeom>
          <a:solidFill>
            <a:schemeClr val="tx2"/>
          </a:solidFill>
        </p:spPr>
        <p:txBody>
          <a:bodyPr vert="horz" lIns="180000" tIns="180000" rIns="180000" bIns="180000" rtlCol="0" anchor="ctr">
            <a:noAutofit/>
          </a:bodyPr>
          <a:lstStyle>
            <a:defPPr>
              <a:defRPr lang="en-US"/>
            </a:defPPr>
            <a:lvl1pPr marL="266700" indent="-266700">
              <a:lnSpc>
                <a:spcPct val="90000"/>
              </a:lnSpc>
              <a:spcBef>
                <a:spcPts val="0"/>
              </a:spcBef>
              <a:spcAft>
                <a:spcPts val="0"/>
              </a:spcAft>
              <a:defRPr sz="1600">
                <a:solidFill>
                  <a:schemeClr val="bg1"/>
                </a:solidFill>
              </a:defRPr>
            </a:lvl1pPr>
            <a:lvl2pPr marL="397086" marR="0" indent="-82270" algn="l" defTabSz="677898" rtl="0" eaLnBrk="1" fontAlgn="base" latinLnBrk="0" hangingPunct="1">
              <a:lnSpc>
                <a:spcPct val="100000"/>
              </a:lnSpc>
              <a:spcBef>
                <a:spcPct val="20000"/>
              </a:spcBef>
              <a:spcAft>
                <a:spcPct val="0"/>
              </a:spcAft>
              <a:buClr>
                <a:schemeClr val="tx1"/>
              </a:buClr>
              <a:buSzPts val="2200"/>
              <a:buFont typeface="Verdana"/>
              <a:buChar char="-"/>
              <a:tabLst/>
              <a:defRPr lang="en-CA" altLang="zh-CN" sz="1243" kern="1200" baseline="0" noProof="1">
                <a:solidFill>
                  <a:schemeClr val="tx1"/>
                </a:solidFill>
                <a:latin typeface="+mn-lt"/>
                <a:ea typeface="+mn-ea"/>
                <a:cs typeface="+mn-cs"/>
              </a:defRPr>
            </a:lvl2pPr>
            <a:lvl3pPr marL="727260" marR="0" indent="-198543" algn="l" defTabSz="677898"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43" kern="1200" noProof="1">
                <a:solidFill>
                  <a:schemeClr val="tx1"/>
                </a:solidFill>
                <a:latin typeface="+mn-lt"/>
                <a:ea typeface="+mn-ea"/>
                <a:cs typeface="+mn-cs"/>
              </a:defRPr>
            </a:lvl3pPr>
            <a:lvl4pPr marL="1004606" marR="0" indent="-145320" algn="l" defTabSz="678077"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43" kern="1200">
                <a:solidFill>
                  <a:schemeClr val="tx1"/>
                </a:solidFill>
                <a:latin typeface="+mn-lt"/>
                <a:ea typeface="+mn-ea"/>
                <a:cs typeface="+mn-cs"/>
              </a:defRPr>
            </a:lvl4pPr>
            <a:lvl5pPr marL="1525674" indent="-169520" algn="l" defTabSz="678077" rtl="0" eaLnBrk="1" latinLnBrk="0" hangingPunct="1">
              <a:spcBef>
                <a:spcPct val="20000"/>
              </a:spcBef>
              <a:buFont typeface="Arial" pitchFamily="34" charset="0"/>
              <a:buChar char="»"/>
              <a:defRPr sz="1658" kern="1200">
                <a:solidFill>
                  <a:schemeClr val="tx1"/>
                </a:solidFill>
                <a:latin typeface="Verdana" pitchFamily="34" charset="0"/>
                <a:ea typeface="+mn-ea"/>
                <a:cs typeface="+mn-cs"/>
              </a:defRPr>
            </a:lvl5pPr>
            <a:lvl6pPr marL="1864713"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6pPr>
            <a:lvl7pPr marL="2203751"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7pPr>
            <a:lvl8pPr marL="2542790"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8pPr>
            <a:lvl9pPr marL="2881829" indent="-169520" algn="l" defTabSz="678077" rtl="0" eaLnBrk="1" latinLnBrk="0" hangingPunct="1">
              <a:spcBef>
                <a:spcPct val="20000"/>
              </a:spcBef>
              <a:buFont typeface="Arial" pitchFamily="34" charset="0"/>
              <a:buChar char="•"/>
              <a:defRPr sz="1451" kern="1200">
                <a:solidFill>
                  <a:schemeClr val="tx1"/>
                </a:solidFill>
                <a:latin typeface="+mn-lt"/>
                <a:ea typeface="+mn-ea"/>
                <a:cs typeface="+mn-cs"/>
              </a:defRPr>
            </a:lvl9pPr>
          </a:lstStyle>
          <a:p>
            <a:pPr defTabSz="685722">
              <a:spcBef>
                <a:spcPts val="900"/>
              </a:spcBef>
              <a:defRPr/>
            </a:pPr>
            <a:r>
              <a:rPr lang="en-US" sz="1800" dirty="0"/>
              <a:t>The below covers an alternative way to view your Purchase Orders.</a:t>
            </a:r>
          </a:p>
        </p:txBody>
      </p:sp>
    </p:spTree>
    <p:extLst>
      <p:ext uri="{BB962C8B-B14F-4D97-AF65-F5344CB8AC3E}">
        <p14:creationId xmlns:p14="http://schemas.microsoft.com/office/powerpoint/2010/main" val="490969501"/>
      </p:ext>
    </p:extLst>
  </p:cSld>
  <p:clrMapOvr>
    <a:masterClrMapping/>
  </p:clrMapOvr>
</p:sld>
</file>

<file path=ppt/theme/theme1.xml><?xml version="1.0" encoding="utf-8"?>
<a:theme xmlns:a="http://schemas.openxmlformats.org/drawingml/2006/main" name="Office Theme">
  <a:themeElements>
    <a:clrScheme name="Nationwide 2023 NO YELLOW">
      <a:dk1>
        <a:srgbClr val="02081E"/>
      </a:dk1>
      <a:lt1>
        <a:srgbClr val="FFFFFF"/>
      </a:lt1>
      <a:dk2>
        <a:srgbClr val="011546"/>
      </a:dk2>
      <a:lt2>
        <a:srgbClr val="F2E9DB"/>
      </a:lt2>
      <a:accent1>
        <a:srgbClr val="F9383C"/>
      </a:accent1>
      <a:accent2>
        <a:srgbClr val="759EFF"/>
      </a:accent2>
      <a:accent3>
        <a:srgbClr val="4CDB96"/>
      </a:accent3>
      <a:accent4>
        <a:srgbClr val="A689FA"/>
      </a:accent4>
      <a:accent5>
        <a:srgbClr val="FF7C32"/>
      </a:accent5>
      <a:accent6>
        <a:srgbClr val="011546"/>
      </a:accent6>
      <a:hlink>
        <a:srgbClr val="F6C2DB"/>
      </a:hlink>
      <a:folHlink>
        <a:srgbClr val="E7B17E"/>
      </a:folHlink>
    </a:clrScheme>
    <a:fontScheme name="Nationwide (Default)">
      <a:majorFont>
        <a:latin typeface="PP Editorial New"/>
        <a:ea typeface=""/>
        <a:cs typeface=""/>
      </a:majorFont>
      <a:minorFont>
        <a:latin typeface="Founders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 Powerpoint Template widescreen - Committees and Board - Draft for CK review" id="{E25DB342-2ED6-49D6-B957-904DFB171DAD}" vid="{789957F8-5CBA-400D-A5AA-DA2E8CCAC6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c4f1084-3b8d-4211-ae33-d54e6e2c64f9">
      <Terms xmlns="http://schemas.microsoft.com/office/infopath/2007/PartnerControls"/>
    </lcf76f155ced4ddcb4097134ff3c332f>
    <TaxCatchAll xmlns="ead27d20-ef8b-4e12-8eca-973fd6b3e9a5" xsi:nil="true"/>
    <SharedWithUsers xmlns="ead27d20-ef8b-4e12-8eca-973fd6b3e9a5">
      <UserInfo>
        <DisplayName>Emily Coulthard</DisplayName>
        <AccountId>103</AccountId>
        <AccountType/>
      </UserInfo>
      <UserInfo>
        <DisplayName>Gemma Elson</DisplayName>
        <AccountId>19</AccountId>
        <AccountType/>
      </UserInfo>
      <UserInfo>
        <DisplayName>Hannah Bater</DisplayName>
        <AccountId>13</AccountId>
        <AccountType/>
      </UserInfo>
      <UserInfo>
        <DisplayName>Laura Cain</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B4BC06E0F60B4DA4DF941C7894E4B0" ma:contentTypeVersion="19" ma:contentTypeDescription="Create a new document." ma:contentTypeScope="" ma:versionID="3a62d0e17d0ef215ac2b06988ccd7866">
  <xsd:schema xmlns:xsd="http://www.w3.org/2001/XMLSchema" xmlns:xs="http://www.w3.org/2001/XMLSchema" xmlns:p="http://schemas.microsoft.com/office/2006/metadata/properties" xmlns:ns1="http://schemas.microsoft.com/sharepoint/v3" xmlns:ns2="fc4f1084-3b8d-4211-ae33-d54e6e2c64f9" xmlns:ns3="ead27d20-ef8b-4e12-8eca-973fd6b3e9a5" targetNamespace="http://schemas.microsoft.com/office/2006/metadata/properties" ma:root="true" ma:fieldsID="fb7276ba078842c46e4b1b99e8b4f0ba" ns1:_="" ns2:_="" ns3:_="">
    <xsd:import namespace="http://schemas.microsoft.com/sharepoint/v3"/>
    <xsd:import namespace="fc4f1084-3b8d-4211-ae33-d54e6e2c64f9"/>
    <xsd:import namespace="ead27d20-ef8b-4e12-8eca-973fd6b3e9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4f1084-3b8d-4211-ae33-d54e6e2c6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38c72d2-c3b9-4465-9c90-6be555cd99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27d20-ef8b-4e12-8eca-973fd6b3e9a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06e5f6d-35c6-41b5-9c5e-24c9845e2ed4}" ma:internalName="TaxCatchAll" ma:showField="CatchAllData" ma:web="ead27d20-ef8b-4e12-8eca-973fd6b3e9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B5424-AB4E-4EDC-8417-FF5FE66358E3}">
  <ds:schemaRefs>
    <ds:schemaRef ds:uri="http://schemas.microsoft.com/sharepoint/v3/contenttype/forms"/>
  </ds:schemaRefs>
</ds:datastoreItem>
</file>

<file path=customXml/itemProps2.xml><?xml version="1.0" encoding="utf-8"?>
<ds:datastoreItem xmlns:ds="http://schemas.openxmlformats.org/officeDocument/2006/customXml" ds:itemID="{DEEC2652-83B4-4FD6-8742-58ED1156141C}">
  <ds:schemaRefs>
    <ds:schemaRef ds:uri="http://schemas.microsoft.com/office/2006/metadata/properties"/>
    <ds:schemaRef ds:uri="fc4f1084-3b8d-4211-ae33-d54e6e2c64f9"/>
    <ds:schemaRef ds:uri="http://schemas.microsoft.com/office/infopath/2007/PartnerControls"/>
    <ds:schemaRef ds:uri="http://purl.org/dc/terms/"/>
    <ds:schemaRef ds:uri="http://purl.org/dc/dcmitype/"/>
    <ds:schemaRef ds:uri="http://schemas.microsoft.com/sharepoint/v3"/>
    <ds:schemaRef ds:uri="http://schemas.openxmlformats.org/package/2006/metadata/core-properties"/>
    <ds:schemaRef ds:uri="http://schemas.microsoft.com/office/2006/documentManagement/types"/>
    <ds:schemaRef ds:uri="ead27d20-ef8b-4e12-8eca-973fd6b3e9a5"/>
    <ds:schemaRef ds:uri="http://www.w3.org/XML/1998/namespace"/>
    <ds:schemaRef ds:uri="http://purl.org/dc/elements/1.1/"/>
  </ds:schemaRefs>
</ds:datastoreItem>
</file>

<file path=customXml/itemProps3.xml><?xml version="1.0" encoding="utf-8"?>
<ds:datastoreItem xmlns:ds="http://schemas.openxmlformats.org/officeDocument/2006/customXml" ds:itemID="{EF1B1892-6C1E-42A7-BE88-D10CFD203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4f1084-3b8d-4211-ae33-d54e6e2c64f9"/>
    <ds:schemaRef ds:uri="ead27d20-ef8b-4e12-8eca-973fd6b3e9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1549</TotalTime>
  <Words>3145</Words>
  <Application>Microsoft Office PowerPoint</Application>
  <PresentationFormat>Widescreen</PresentationFormat>
  <Paragraphs>213</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Coupa Supplier Portal (CSP) Training</vt:lpstr>
      <vt:lpstr>Contents</vt:lpstr>
      <vt:lpstr>Viewing and Acknowledging a PO</vt:lpstr>
      <vt:lpstr>Viewing a Purchase Order</vt:lpstr>
      <vt:lpstr>Viewing a Purchase Order</vt:lpstr>
      <vt:lpstr>Viewing a Purchase Order</vt:lpstr>
      <vt:lpstr>Viewing a Purchase Order</vt:lpstr>
      <vt:lpstr>Viewing a Purchase Order</vt:lpstr>
      <vt:lpstr>Viewing a Purchase Order</vt:lpstr>
      <vt:lpstr>Viewing a Purchase Order</vt:lpstr>
      <vt:lpstr>Viewing a Purchase Order</vt:lpstr>
      <vt:lpstr>Viewing a Purchase Order</vt:lpstr>
      <vt:lpstr>Viewing a Purchase Order</vt:lpstr>
      <vt:lpstr>Viewing a Purchase Order</vt:lpstr>
      <vt:lpstr>Flipping a PO into an Invoice</vt:lpstr>
      <vt:lpstr>Creating Invoices: Flipping a PO into an Invoice</vt:lpstr>
      <vt:lpstr>Creating Invoices: Flipping a PO into an Invoice</vt:lpstr>
      <vt:lpstr>Creating Invoices: Flipping a PO into an Invoice</vt:lpstr>
      <vt:lpstr>Creating Invoices: Flipping a PO into an Invoice</vt:lpstr>
      <vt:lpstr>Creating Invoices: Flipping a PO into an Invoice</vt:lpstr>
      <vt:lpstr>Creating Invoices: Flipping a PO into an Invoice</vt:lpstr>
      <vt:lpstr>Creating Invoices: Flipping a PO into an Invoice</vt:lpstr>
      <vt:lpstr>Creating Invoices: Flipping a PO into an Invoice</vt:lpstr>
      <vt:lpstr>Creating Credit Notes</vt:lpstr>
      <vt:lpstr>Creating Credit Notes</vt:lpstr>
      <vt:lpstr>Creating Credit Notes</vt:lpstr>
      <vt:lpstr>Creating Credit Notes</vt:lpstr>
      <vt:lpstr>Creating Credit Notes</vt:lpstr>
      <vt:lpstr>Creating Credit Notes</vt:lpstr>
      <vt:lpstr>Creating Credit Notes</vt:lpstr>
      <vt:lpstr>Creating Credit Notes</vt:lpstr>
      <vt:lpstr>Viewing Invoices &amp; Credit Notes</vt:lpstr>
      <vt:lpstr>Viewing Invoices and Credit Notes</vt:lpstr>
      <vt:lpstr>Viewing Invoices and Credit Notes</vt:lpstr>
      <vt:lpstr>Viewing Invoices and Credit Notes</vt:lpstr>
      <vt:lpstr>Tax Guidance</vt:lpstr>
      <vt:lpstr>Tax Guidance</vt:lpstr>
      <vt:lpstr>Close slide dark blue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Andy Carroll</dc:creator>
  <cp:lastModifiedBy>Charlotte Miller</cp:lastModifiedBy>
  <cp:revision>9</cp:revision>
  <dcterms:created xsi:type="dcterms:W3CDTF">2023-10-05T08:33:03Z</dcterms:created>
  <dcterms:modified xsi:type="dcterms:W3CDTF">2023-10-24T10:42:19Z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0x0101006930DD9974495D4B96E1EB0AACE0DEBD</vt:lpwstr>
  </property>
  <property fmtid="{D5CDD505-2E9C-101B-9397-08002B2CF9AE}" pid="3" name="MediaServiceImageTags">
    <vt:lpwstr/>
  </property>
  <property fmtid="{D5CDD505-2E9C-101B-9397-08002B2CF9AE}" pid="4" name="MSIP_Label_cbf5cfb1-7fd2-40da-ab9b-e730b8f47e1d_Enabled">
    <vt:lpwstr>true</vt:lpwstr>
  </property>
  <property fmtid="{D5CDD505-2E9C-101B-9397-08002B2CF9AE}" pid="5" name="MSIP_Label_cbf5cfb1-7fd2-40da-ab9b-e730b8f47e1d_SetDate">
    <vt:lpwstr>2023-10-26T09:04:47Z</vt:lpwstr>
  </property>
  <property fmtid="{D5CDD505-2E9C-101B-9397-08002B2CF9AE}" pid="6" name="MSIP_Label_cbf5cfb1-7fd2-40da-ab9b-e730b8f47e1d_Method">
    <vt:lpwstr>Privileged</vt:lpwstr>
  </property>
  <property fmtid="{D5CDD505-2E9C-101B-9397-08002B2CF9AE}" pid="7" name="MSIP_Label_cbf5cfb1-7fd2-40da-ab9b-e730b8f47e1d_Name">
    <vt:lpwstr>NBS Public - No Visible Label</vt:lpwstr>
  </property>
  <property fmtid="{D5CDD505-2E9C-101B-9397-08002B2CF9AE}" pid="8" name="MSIP_Label_cbf5cfb1-7fd2-40da-ab9b-e730b8f47e1d_SiteId">
    <vt:lpwstr>18ed93f5-e470-4996-b0ef-9554af985d50</vt:lpwstr>
  </property>
  <property fmtid="{D5CDD505-2E9C-101B-9397-08002B2CF9AE}" pid="9" name="MSIP_Label_cbf5cfb1-7fd2-40da-ab9b-e730b8f47e1d_ActionId">
    <vt:lpwstr>ab8b589a-1c42-405e-a9d7-011f086af14a</vt:lpwstr>
  </property>
  <property fmtid="{D5CDD505-2E9C-101B-9397-08002B2CF9AE}" pid="10" name="MSIP_Label_cbf5cfb1-7fd2-40da-ab9b-e730b8f47e1d_ContentBits">
    <vt:lpwstr>0</vt:lpwstr>
  </property>
</Properties>
</file>